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1"/>
  </p:notesMasterIdLst>
  <p:handoutMasterIdLst>
    <p:handoutMasterId r:id="rId62"/>
  </p:handoutMasterIdLst>
  <p:sldIdLst>
    <p:sldId id="256" r:id="rId2"/>
    <p:sldId id="257" r:id="rId3"/>
    <p:sldId id="258" r:id="rId4"/>
    <p:sldId id="259" r:id="rId5"/>
    <p:sldId id="260" r:id="rId6"/>
    <p:sldId id="261" r:id="rId7"/>
    <p:sldId id="262" r:id="rId8"/>
    <p:sldId id="263" r:id="rId9"/>
    <p:sldId id="313" r:id="rId10"/>
    <p:sldId id="265" r:id="rId11"/>
    <p:sldId id="266" r:id="rId12"/>
    <p:sldId id="267" r:id="rId13"/>
    <p:sldId id="268" r:id="rId14"/>
    <p:sldId id="269" r:id="rId15"/>
    <p:sldId id="270" r:id="rId16"/>
    <p:sldId id="271" r:id="rId17"/>
    <p:sldId id="311" r:id="rId18"/>
    <p:sldId id="272" r:id="rId19"/>
    <p:sldId id="273" r:id="rId20"/>
    <p:sldId id="274" r:id="rId21"/>
    <p:sldId id="275" r:id="rId22"/>
    <p:sldId id="276" r:id="rId23"/>
    <p:sldId id="307" r:id="rId24"/>
    <p:sldId id="277" r:id="rId25"/>
    <p:sldId id="278" r:id="rId26"/>
    <p:sldId id="279" r:id="rId27"/>
    <p:sldId id="280" r:id="rId28"/>
    <p:sldId id="315" r:id="rId29"/>
    <p:sldId id="281" r:id="rId30"/>
    <p:sldId id="282" r:id="rId31"/>
    <p:sldId id="283" r:id="rId32"/>
    <p:sldId id="284" r:id="rId33"/>
    <p:sldId id="308" r:id="rId34"/>
    <p:sldId id="285" r:id="rId35"/>
    <p:sldId id="309" r:id="rId36"/>
    <p:sldId id="286" r:id="rId37"/>
    <p:sldId id="287" r:id="rId38"/>
    <p:sldId id="288" r:id="rId39"/>
    <p:sldId id="289" r:id="rId40"/>
    <p:sldId id="290" r:id="rId41"/>
    <p:sldId id="306" r:id="rId42"/>
    <p:sldId id="291" r:id="rId43"/>
    <p:sldId id="292" r:id="rId44"/>
    <p:sldId id="293" r:id="rId45"/>
    <p:sldId id="310" r:id="rId46"/>
    <p:sldId id="294" r:id="rId47"/>
    <p:sldId id="295" r:id="rId48"/>
    <p:sldId id="296" r:id="rId49"/>
    <p:sldId id="297" r:id="rId50"/>
    <p:sldId id="298" r:id="rId51"/>
    <p:sldId id="299" r:id="rId52"/>
    <p:sldId id="300" r:id="rId53"/>
    <p:sldId id="301" r:id="rId54"/>
    <p:sldId id="302" r:id="rId55"/>
    <p:sldId id="314" r:id="rId56"/>
    <p:sldId id="303" r:id="rId57"/>
    <p:sldId id="304" r:id="rId58"/>
    <p:sldId id="305" r:id="rId59"/>
    <p:sldId id="312" r:id="rId6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3864" y="-3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16D1B6E6-ADD7-4DB0-83B8-6B94B9AD8997}" type="slidenum">
              <a:rPr lang="en-US" smtClean="0"/>
              <a:t>‹#›</a:t>
            </a:fld>
            <a:endParaRPr lang="en-US"/>
          </a:p>
        </p:txBody>
      </p:sp>
    </p:spTree>
    <p:extLst>
      <p:ext uri="{BB962C8B-B14F-4D97-AF65-F5344CB8AC3E}">
        <p14:creationId xmlns:p14="http://schemas.microsoft.com/office/powerpoint/2010/main" val="55421647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B6AD0CD-4CEE-46C4-BCD4-5D2F8273589B}" type="slidenum">
              <a:rPr lang="en-US" smtClean="0"/>
              <a:t>‹#›</a:t>
            </a:fld>
            <a:endParaRPr lang="en-US"/>
          </a:p>
        </p:txBody>
      </p:sp>
    </p:spTree>
    <p:extLst>
      <p:ext uri="{BB962C8B-B14F-4D97-AF65-F5344CB8AC3E}">
        <p14:creationId xmlns:p14="http://schemas.microsoft.com/office/powerpoint/2010/main" val="367802935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AD0CD-4CEE-46C4-BCD4-5D2F8273589B}" type="slidenum">
              <a:rPr lang="en-US" smtClean="0"/>
              <a:t>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504578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6AD0CD-4CEE-46C4-BCD4-5D2F8273589B}" type="slidenum">
              <a:rPr lang="en-US" smtClean="0"/>
              <a:t>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096554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AD0CD-4CEE-46C4-BCD4-5D2F8273589B}" type="slidenum">
              <a:rPr lang="en-US" smtClean="0"/>
              <a:t>58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911020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48BC94B-E665-4EB9-987F-D5AC00FEABB5}" type="datetime1">
              <a:rPr lang="en-US" smtClean="0"/>
              <a:t>7/30/2018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587099A-6967-4208-9971-22F1F27B53F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555A68-8EB0-4DBF-B6CE-7C9D30047996}" type="datetime1">
              <a:rPr lang="en-US" smtClean="0"/>
              <a:t>7/30/2018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7099A-6967-4208-9971-22F1F27B53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09BFF20-98A2-49F2-A322-9A306E9351F8}" type="datetime1">
              <a:rPr lang="en-US" smtClean="0"/>
              <a:t>7/30/2018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1587099A-6967-4208-9971-22F1F27B53F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053BA61-F093-4A88-BCA8-D4CED0052CB1}" type="datetime1">
              <a:rPr lang="en-US" smtClean="0"/>
              <a:t>7/30/2018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587099A-6967-4208-9971-22F1F27B53F7}"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89DBF88-0A16-44BF-A9C9-A726BFDA76BB}" type="datetime1">
              <a:rPr lang="en-US" smtClean="0"/>
              <a:t>7/30/2018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587099A-6967-4208-9971-22F1F27B53F7}"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3962410-D171-4DC9-A318-1F1708E63242}" type="datetime1">
              <a:rPr lang="en-US" smtClean="0"/>
              <a:t>7/30/2018</a:t>
            </a:fld>
            <a:endParaRPr lang="en-US"/>
          </a:p>
        </p:txBody>
      </p:sp>
      <p:sp>
        <p:nvSpPr>
          <p:cNvPr id="10" name="Slide Number Placeholder 9"/>
          <p:cNvSpPr>
            <a:spLocks noGrp="1"/>
          </p:cNvSpPr>
          <p:nvPr>
            <p:ph type="sldNum" sz="quarter" idx="16"/>
          </p:nvPr>
        </p:nvSpPr>
        <p:spPr/>
        <p:txBody>
          <a:bodyPr rtlCol="0"/>
          <a:lstStyle/>
          <a:p>
            <a:fld id="{1587099A-6967-4208-9971-22F1F27B53F7}"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0D8A582F-D316-494F-BDFB-D28A7C042BC6}" type="datetime1">
              <a:rPr lang="en-US" smtClean="0"/>
              <a:t>7/30/2018</a:t>
            </a:fld>
            <a:endParaRPr lang="en-US"/>
          </a:p>
        </p:txBody>
      </p:sp>
      <p:sp>
        <p:nvSpPr>
          <p:cNvPr id="12" name="Slide Number Placeholder 11"/>
          <p:cNvSpPr>
            <a:spLocks noGrp="1"/>
          </p:cNvSpPr>
          <p:nvPr>
            <p:ph type="sldNum" sz="quarter" idx="16"/>
          </p:nvPr>
        </p:nvSpPr>
        <p:spPr/>
        <p:txBody>
          <a:bodyPr rtlCol="0"/>
          <a:lstStyle/>
          <a:p>
            <a:fld id="{1587099A-6967-4208-9971-22F1F27B53F7}"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0747F53-BD6F-48F9-BFA6-16FF4B23402E}" type="datetime1">
              <a:rPr lang="en-US" smtClean="0"/>
              <a:t>7/30/2018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587099A-6967-4208-9971-22F1F27B53F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0DD414-E406-40BF-AD98-0F25B6496D50}" type="datetime1">
              <a:rPr lang="en-US" smtClean="0"/>
              <a:t>7/30/2018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587099A-6967-4208-9971-22F1F27B53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EEF7F14-C7C0-4116-AADE-EA603ECA7653}" type="datetime1">
              <a:rPr lang="en-US" smtClean="0"/>
              <a:t>7/30/2018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587099A-6967-4208-9971-22F1F27B53F7}"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B0C6088F-A813-4973-9845-A67D588B3CE9}" type="datetime1">
              <a:rPr lang="en-US" smtClean="0"/>
              <a:t>7/30/2018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587099A-6967-4208-9971-22F1F27B53F7}"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FC38C0A-B0DF-48FD-A3AF-35593D595463}" type="datetime1">
              <a:rPr lang="en-US" smtClean="0"/>
              <a:t>7/30/2018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587099A-6967-4208-9971-22F1F27B53F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 Id="rId5" Type="http://schemas.openxmlformats.org/officeDocument/2006/relationships/image" Target="../media/image26.emf"/><Relationship Id="rId4" Type="http://schemas.openxmlformats.org/officeDocument/2006/relationships/image" Target="../media/image25.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36.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image" Target="../media/image38.tmp"/><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image" Target="../media/image46.tmp"/><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tmp"/><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image" Target="../media/image49.tmp"/><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tmp"/><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tmp"/><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4.tmp"/><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04800"/>
            <a:ext cx="8991600" cy="914400"/>
          </a:xfrm>
        </p:spPr>
        <p:txBody>
          <a:bodyPr>
            <a:noAutofit/>
          </a:bodyPr>
          <a:lstStyle/>
          <a:p>
            <a:pPr algn="ctr"/>
            <a:r>
              <a:rPr lang="en-US" dirty="0" smtClean="0"/>
              <a:t>2018 Checklist Procedures</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726" y="6172200"/>
            <a:ext cx="1752600" cy="456312"/>
          </a:xfrm>
          <a:prstGeom prst="rect">
            <a:avLst/>
          </a:prstGeom>
        </p:spPr>
      </p:pic>
      <p:sp>
        <p:nvSpPr>
          <p:cNvPr id="9" name="Title 1"/>
          <p:cNvSpPr txBox="1">
            <a:spLocks/>
          </p:cNvSpPr>
          <p:nvPr/>
        </p:nvSpPr>
        <p:spPr>
          <a:xfrm>
            <a:off x="2667000" y="4600575"/>
            <a:ext cx="4800600" cy="1295400"/>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r>
              <a:rPr lang="en-US" sz="3200" dirty="0" smtClean="0"/>
              <a:t>Common Development GAR100003</a:t>
            </a:r>
            <a:endParaRPr lang="en-US" sz="3200" dirty="0"/>
          </a:p>
        </p:txBody>
      </p:sp>
      <p:pic>
        <p:nvPicPr>
          <p:cNvPr id="1033" name="Picture 9" descr="C:\Users\bhart\AppData\Local\Microsoft\Windows\Temporary Internet Files\Content.IE5\58CBLU6M\Check_sheet.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371600"/>
            <a:ext cx="2524436"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32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9</a:t>
            </a:r>
            <a:endParaRPr lang="en-US" dirty="0"/>
          </a:p>
        </p:txBody>
      </p:sp>
      <p:sp>
        <p:nvSpPr>
          <p:cNvPr id="3" name="Content Placeholder 2"/>
          <p:cNvSpPr>
            <a:spLocks noGrp="1"/>
          </p:cNvSpPr>
          <p:nvPr>
            <p:ph sz="quarter" idx="1"/>
          </p:nvPr>
        </p:nvSpPr>
        <p:spPr>
          <a:xfrm>
            <a:off x="612648" y="1600200"/>
            <a:ext cx="8153400" cy="2438400"/>
          </a:xfrm>
        </p:spPr>
        <p:txBody>
          <a:bodyPr/>
          <a:lstStyle/>
          <a:p>
            <a:r>
              <a:rPr lang="en-US" dirty="0" smtClean="0"/>
              <a:t>Description of the nature of construction activity.</a:t>
            </a:r>
          </a:p>
          <a:p>
            <a:r>
              <a:rPr lang="en-US" dirty="0" smtClean="0">
                <a:solidFill>
                  <a:srgbClr val="FF0000"/>
                </a:solidFill>
              </a:rPr>
              <a:t>Provide a description of the existing site and a description of the proposed project. These must be shown on ES&amp;PC Plan or under ES&amp;PC notes.</a:t>
            </a:r>
            <a:endParaRPr lang="en-US" dirty="0">
              <a:solidFill>
                <a:srgbClr val="FF0000"/>
              </a:solidFill>
            </a:endParaRPr>
          </a:p>
        </p:txBody>
      </p:sp>
      <p:sp>
        <p:nvSpPr>
          <p:cNvPr id="4" name="TextBox 3"/>
          <p:cNvSpPr txBox="1"/>
          <p:nvPr/>
        </p:nvSpPr>
        <p:spPr>
          <a:xfrm>
            <a:off x="1676400" y="4038600"/>
            <a:ext cx="7121236" cy="1631216"/>
          </a:xfrm>
          <a:prstGeom prst="rect">
            <a:avLst/>
          </a:prstGeom>
          <a:noFill/>
          <a:ln>
            <a:solidFill>
              <a:schemeClr val="tx1"/>
            </a:solidFill>
          </a:ln>
        </p:spPr>
        <p:txBody>
          <a:bodyPr wrap="square" rtlCol="0">
            <a:spAutoFit/>
          </a:bodyPr>
          <a:lstStyle/>
          <a:p>
            <a:r>
              <a:rPr lang="en-US" sz="2000" i="1" dirty="0" smtClean="0">
                <a:latin typeface="Comic Sans MS" panose="030F0702030302020204" pitchFamily="66" charset="0"/>
              </a:rPr>
              <a:t>The site is currently developed and has one structure on the property. The proposed construction consists of an access drive and grading for a future expansion. The proposed construction will also include landscaping, and a </a:t>
            </a:r>
            <a:r>
              <a:rPr lang="en-US" sz="2000" i="1" dirty="0" err="1" smtClean="0">
                <a:latin typeface="Comic Sans MS" panose="030F0702030302020204" pitchFamily="66" charset="0"/>
              </a:rPr>
              <a:t>stormwater</a:t>
            </a:r>
            <a:r>
              <a:rPr lang="en-US" sz="2000" i="1" dirty="0" smtClean="0">
                <a:latin typeface="Comic Sans MS" panose="030F0702030302020204" pitchFamily="66" charset="0"/>
              </a:rPr>
              <a:t> conveyance system.</a:t>
            </a:r>
            <a:endParaRPr lang="en-US" sz="2000" i="1" dirty="0">
              <a:latin typeface="Comic Sans MS" panose="030F0702030302020204" pitchFamily="66" charset="0"/>
            </a:endParaRPr>
          </a:p>
        </p:txBody>
      </p:sp>
      <p:sp>
        <p:nvSpPr>
          <p:cNvPr id="5"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10</a:t>
            </a:fld>
            <a:endParaRPr lang="en-US" sz="2800" dirty="0"/>
          </a:p>
        </p:txBody>
      </p:sp>
    </p:spTree>
    <p:extLst>
      <p:ext uri="{BB962C8B-B14F-4D97-AF65-F5344CB8AC3E}">
        <p14:creationId xmlns:p14="http://schemas.microsoft.com/office/powerpoint/2010/main" val="3985679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10</a:t>
            </a:r>
            <a:endParaRPr lang="en-US" dirty="0"/>
          </a:p>
        </p:txBody>
      </p:sp>
      <p:sp>
        <p:nvSpPr>
          <p:cNvPr id="3" name="Content Placeholder 2"/>
          <p:cNvSpPr>
            <a:spLocks noGrp="1"/>
          </p:cNvSpPr>
          <p:nvPr>
            <p:ph sz="quarter" idx="1"/>
          </p:nvPr>
        </p:nvSpPr>
        <p:spPr>
          <a:xfrm>
            <a:off x="609600" y="1589566"/>
            <a:ext cx="3886200" cy="4506434"/>
          </a:xfrm>
        </p:spPr>
        <p:txBody>
          <a:bodyPr>
            <a:noAutofit/>
          </a:bodyPr>
          <a:lstStyle/>
          <a:p>
            <a:r>
              <a:rPr lang="en-US" sz="2200" dirty="0" smtClean="0"/>
              <a:t>Provide vicinity map showing site’s relation to surrounding areas. Include designation of specific phase, if necessary.</a:t>
            </a:r>
          </a:p>
          <a:p>
            <a:r>
              <a:rPr lang="en-US" sz="2000" dirty="0" smtClean="0">
                <a:solidFill>
                  <a:srgbClr val="FF0000"/>
                </a:solidFill>
              </a:rPr>
              <a:t>Site location must be delineated showing surrounding area roads and highways. If the project is being done in phases, each individual phase must be delineated and labeled. This information is important for Plan reviewers if a site visit is needed, or if the site needs to be located on another map.</a:t>
            </a:r>
            <a:endParaRPr lang="en-US" sz="2000" dirty="0">
              <a:solidFill>
                <a:srgbClr val="FF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143" y="1828800"/>
            <a:ext cx="4588657" cy="4162706"/>
          </a:xfrm>
          <a:prstGeom prst="rect">
            <a:avLst/>
          </a:prstGeom>
        </p:spPr>
      </p:pic>
      <p:sp>
        <p:nvSpPr>
          <p:cNvPr id="5"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11</a:t>
            </a:fld>
            <a:endParaRPr lang="en-US" sz="2800" dirty="0"/>
          </a:p>
        </p:txBody>
      </p:sp>
    </p:spTree>
    <p:extLst>
      <p:ext uri="{BB962C8B-B14F-4D97-AF65-F5344CB8AC3E}">
        <p14:creationId xmlns:p14="http://schemas.microsoft.com/office/powerpoint/2010/main" val="1291392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Checklist Item #</a:t>
            </a:r>
            <a:r>
              <a:rPr lang="en-US" dirty="0" smtClean="0"/>
              <a:t>11</a:t>
            </a:r>
            <a:endParaRPr lang="en-US" dirty="0"/>
          </a:p>
        </p:txBody>
      </p:sp>
      <p:sp>
        <p:nvSpPr>
          <p:cNvPr id="6" name="Content Placeholder 5"/>
          <p:cNvSpPr>
            <a:spLocks noGrp="1"/>
          </p:cNvSpPr>
          <p:nvPr>
            <p:ph sz="quarter" idx="1"/>
          </p:nvPr>
        </p:nvSpPr>
        <p:spPr/>
        <p:txBody>
          <a:bodyPr>
            <a:noAutofit/>
          </a:bodyPr>
          <a:lstStyle/>
          <a:p>
            <a:r>
              <a:rPr lang="en-US" sz="2300" dirty="0" smtClean="0"/>
              <a:t>Identify the project receiving waters and describe all sensitive adjacent areas including streams, lakes, residential areas, wetlands, etc. which may be affected.</a:t>
            </a:r>
          </a:p>
          <a:p>
            <a:r>
              <a:rPr lang="en-US" sz="2200" dirty="0" smtClean="0">
                <a:solidFill>
                  <a:srgbClr val="FF0000"/>
                </a:solidFill>
              </a:rPr>
              <a:t>The name of the initial receiving water(s) or if unnamed the first named blue line stream indicated on the appropriate USGS topographic map, and when the discharge is through a municipal separate storm sewer system (MS4), the name of the local government operating the municipal separate storm sewer system and the name of the receiving water(s) which receives the discharge from the MS4, and the permittee’s determination of the whether the receiving water(s) supports warm water fisheries or is a trout stream. Describe any neighboring area which could be affected by the post-developed runoff from the site.</a:t>
            </a:r>
            <a:endParaRPr lang="en-US" sz="2200" dirty="0">
              <a:solidFill>
                <a:srgbClr val="FF0000"/>
              </a:solidFill>
            </a:endParaRPr>
          </a:p>
        </p:txBody>
      </p:sp>
      <p:sp>
        <p:nvSpPr>
          <p:cNvPr id="4"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12</a:t>
            </a:fld>
            <a:endParaRPr lang="en-US" sz="2800" dirty="0"/>
          </a:p>
        </p:txBody>
      </p:sp>
    </p:spTree>
    <p:extLst>
      <p:ext uri="{BB962C8B-B14F-4D97-AF65-F5344CB8AC3E}">
        <p14:creationId xmlns:p14="http://schemas.microsoft.com/office/powerpoint/2010/main" val="3860553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12</a:t>
            </a:r>
            <a:endParaRPr lang="en-US" dirty="0"/>
          </a:p>
        </p:txBody>
      </p:sp>
      <p:sp>
        <p:nvSpPr>
          <p:cNvPr id="3" name="Content Placeholder 2"/>
          <p:cNvSpPr>
            <a:spLocks noGrp="1"/>
          </p:cNvSpPr>
          <p:nvPr>
            <p:ph sz="quarter" idx="1"/>
          </p:nvPr>
        </p:nvSpPr>
        <p:spPr/>
        <p:txBody>
          <a:bodyPr>
            <a:normAutofit lnSpcReduction="10000"/>
          </a:bodyPr>
          <a:lstStyle/>
          <a:p>
            <a:r>
              <a:rPr lang="en-US" sz="2800" dirty="0" smtClean="0"/>
              <a:t>Design professional’s </a:t>
            </a:r>
            <a:r>
              <a:rPr lang="en-US" sz="2800" b="1" dirty="0" smtClean="0"/>
              <a:t>certification statement </a:t>
            </a:r>
            <a:r>
              <a:rPr lang="en-US" sz="2800" dirty="0" smtClean="0"/>
              <a:t>and </a:t>
            </a:r>
            <a:r>
              <a:rPr lang="en-US" sz="2800" b="1" dirty="0" smtClean="0"/>
              <a:t>signature</a:t>
            </a:r>
            <a:r>
              <a:rPr lang="en-US" sz="2800" dirty="0" smtClean="0"/>
              <a:t> that the site was visited prior to development of the ES&amp;PC Plan as stated on </a:t>
            </a:r>
            <a:r>
              <a:rPr lang="en-US" sz="2800" dirty="0" smtClean="0">
                <a:solidFill>
                  <a:srgbClr val="00B050"/>
                </a:solidFill>
              </a:rPr>
              <a:t>page 23 </a:t>
            </a:r>
            <a:r>
              <a:rPr lang="en-US" sz="2800" dirty="0" smtClean="0"/>
              <a:t>of the permit.</a:t>
            </a:r>
          </a:p>
          <a:p>
            <a:r>
              <a:rPr lang="en-US" sz="2800" dirty="0" smtClean="0">
                <a:solidFill>
                  <a:srgbClr val="FF0000"/>
                </a:solidFill>
              </a:rPr>
              <a:t>The following statement and the signature of the design professional must be shown on the ES&amp;PC Plan or under ES&amp;PC notes:</a:t>
            </a:r>
          </a:p>
          <a:p>
            <a:pPr lvl="2"/>
            <a:endParaRPr lang="en-US" sz="2000" dirty="0"/>
          </a:p>
          <a:p>
            <a:pPr lvl="2"/>
            <a:r>
              <a:rPr lang="en-US" sz="2000" i="1" dirty="0" smtClean="0"/>
              <a:t>“I certify under penalty of law that this Plan was prepared after a site visit to the locations described herein by myself or my authorized agent, under my supervision.”</a:t>
            </a:r>
          </a:p>
        </p:txBody>
      </p:sp>
      <p:sp>
        <p:nvSpPr>
          <p:cNvPr id="4"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13</a:t>
            </a:fld>
            <a:endParaRPr lang="en-US" sz="2800" dirty="0"/>
          </a:p>
        </p:txBody>
      </p:sp>
    </p:spTree>
    <p:extLst>
      <p:ext uri="{BB962C8B-B14F-4D97-AF65-F5344CB8AC3E}">
        <p14:creationId xmlns:p14="http://schemas.microsoft.com/office/powerpoint/2010/main" val="1978141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13</a:t>
            </a:r>
            <a:endParaRPr lang="en-US" dirty="0"/>
          </a:p>
        </p:txBody>
      </p:sp>
      <p:sp>
        <p:nvSpPr>
          <p:cNvPr id="3" name="Content Placeholder 2"/>
          <p:cNvSpPr>
            <a:spLocks noGrp="1"/>
          </p:cNvSpPr>
          <p:nvPr>
            <p:ph sz="quarter" idx="1"/>
          </p:nvPr>
        </p:nvSpPr>
        <p:spPr>
          <a:xfrm>
            <a:off x="612648" y="1600200"/>
            <a:ext cx="8153400" cy="4953000"/>
          </a:xfrm>
        </p:spPr>
        <p:txBody>
          <a:bodyPr>
            <a:noAutofit/>
          </a:bodyPr>
          <a:lstStyle/>
          <a:p>
            <a:r>
              <a:rPr lang="en-US" sz="2200" dirty="0" smtClean="0"/>
              <a:t>Design professional’s </a:t>
            </a:r>
            <a:r>
              <a:rPr lang="en-US" sz="2200" b="1" dirty="0" smtClean="0"/>
              <a:t>certification statement</a:t>
            </a:r>
            <a:r>
              <a:rPr lang="en-US" sz="2200" dirty="0" smtClean="0"/>
              <a:t> and </a:t>
            </a:r>
            <a:r>
              <a:rPr lang="en-US" sz="2200" b="1" dirty="0" smtClean="0"/>
              <a:t>signature</a:t>
            </a:r>
            <a:r>
              <a:rPr lang="en-US" sz="2200" dirty="0" smtClean="0"/>
              <a:t> that the permittee’s ES&amp;PC Plan provides for an appropriate and comprehensive system of BMPs and sampling to meet permit requirements as stated on </a:t>
            </a:r>
            <a:r>
              <a:rPr lang="en-US" sz="2200" dirty="0" smtClean="0">
                <a:solidFill>
                  <a:srgbClr val="00B050"/>
                </a:solidFill>
              </a:rPr>
              <a:t>page 22 </a:t>
            </a:r>
            <a:r>
              <a:rPr lang="en-US" sz="2200" dirty="0" smtClean="0"/>
              <a:t>of the permit.</a:t>
            </a:r>
          </a:p>
          <a:p>
            <a:r>
              <a:rPr lang="en-US" sz="2000" dirty="0" smtClean="0">
                <a:solidFill>
                  <a:srgbClr val="FF0000"/>
                </a:solidFill>
              </a:rPr>
              <a:t>The following statement and the signature of the design professional must be shown on the ES&amp;PC Plan or under ES&amp;PC notes:</a:t>
            </a:r>
          </a:p>
          <a:p>
            <a:pPr lvl="2"/>
            <a:endParaRPr lang="en-US" sz="800" i="1" dirty="0">
              <a:solidFill>
                <a:srgbClr val="FF0000"/>
              </a:solidFill>
            </a:endParaRPr>
          </a:p>
          <a:p>
            <a:pPr marL="685800" lvl="2" indent="0">
              <a:buNone/>
            </a:pPr>
            <a:r>
              <a:rPr lang="en-US" sz="1800" i="1" dirty="0" smtClean="0"/>
              <a:t>“I certify that the permittee’s Erosion, Sedimentation, and Pollution Control Plan provides for an appropriate and comprehensive system of best management practices required by the Georgia Water Quality Control Act and the document “Manual for Erosion and Sediment Control in Georgia” (Manual) published by the State Soil and Water Conservation Commission as of January 1 of the year in which the land-disturbing activity was permitted, provides for the sampling of the receiving water(s) or the sampling of the storm water outfalls and that the designed system of best management practices and sampling methods is expected to meet the requirements contained in the General NPDES Permit No. GAR100003.”</a:t>
            </a:r>
            <a:endParaRPr lang="en-US" sz="1800" i="1" dirty="0"/>
          </a:p>
        </p:txBody>
      </p:sp>
      <p:sp>
        <p:nvSpPr>
          <p:cNvPr id="4"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14</a:t>
            </a:fld>
            <a:endParaRPr lang="en-US" sz="2800" dirty="0"/>
          </a:p>
        </p:txBody>
      </p:sp>
    </p:spTree>
    <p:extLst>
      <p:ext uri="{BB962C8B-B14F-4D97-AF65-F5344CB8AC3E}">
        <p14:creationId xmlns:p14="http://schemas.microsoft.com/office/powerpoint/2010/main" val="1132562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14</a:t>
            </a:r>
            <a:endParaRPr lang="en-US" dirty="0"/>
          </a:p>
        </p:txBody>
      </p:sp>
      <p:sp>
        <p:nvSpPr>
          <p:cNvPr id="3" name="Content Placeholder 2"/>
          <p:cNvSpPr>
            <a:spLocks noGrp="1"/>
          </p:cNvSpPr>
          <p:nvPr>
            <p:ph sz="quarter" idx="1"/>
          </p:nvPr>
        </p:nvSpPr>
        <p:spPr>
          <a:xfrm>
            <a:off x="304800" y="1752600"/>
            <a:ext cx="4191000" cy="5039834"/>
          </a:xfrm>
        </p:spPr>
        <p:txBody>
          <a:bodyPr>
            <a:noAutofit/>
          </a:bodyPr>
          <a:lstStyle/>
          <a:p>
            <a:r>
              <a:rPr lang="en-US" sz="1600" dirty="0" smtClean="0"/>
              <a:t>Clearly note the statement that </a:t>
            </a:r>
            <a:r>
              <a:rPr lang="en-US" sz="1600" b="1" dirty="0" smtClean="0"/>
              <a:t>“The design professional who prepared the ES&amp;PC Plan is to inspect the installation of the initial sediment storage requirements and perimeter control BMPs within 7 days after installation.”</a:t>
            </a:r>
          </a:p>
          <a:p>
            <a:r>
              <a:rPr lang="en-US" sz="1300" dirty="0">
                <a:solidFill>
                  <a:srgbClr val="FF0000"/>
                </a:solidFill>
              </a:rPr>
              <a:t>The Plan must include a statement indicating that the primary permittee must retain the design professional who prepared the Plan, except when the primary permittee has requested in writing and EPD has agreed to an alternate design professional, to inspect the installation of the initial sediment storage requirements and perimeter control BMPs which the design professional designed within seven (7) days after installation. The design professional shall determine if these BMPs have been installed and are being maintained as designed. The design professional shall report the results of the inspection to the primary permittee within seven (7) days and the permittee must correct all deficiencies with two (2) business days of receipt of the inspection report from the design professional unless weather related site conditions are such that additional time is required.</a:t>
            </a:r>
          </a:p>
          <a:p>
            <a:endParaRPr lang="en-US" sz="1600" b="1" dirty="0" smtClean="0">
              <a:latin typeface="Georgia" panose="02040502050405020303" pitchFamily="18" charset="0"/>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514600"/>
            <a:ext cx="4160921" cy="2667000"/>
          </a:xfrm>
          <a:prstGeom prst="rect">
            <a:avLst/>
          </a:prstGeom>
          <a:ln>
            <a:solidFill>
              <a:schemeClr val="tx1"/>
            </a:solidFill>
          </a:ln>
        </p:spPr>
      </p:pic>
      <p:sp>
        <p:nvSpPr>
          <p:cNvPr id="6"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15</a:t>
            </a:fld>
            <a:endParaRPr lang="en-US" sz="2800" dirty="0"/>
          </a:p>
        </p:txBody>
      </p:sp>
    </p:spTree>
    <p:extLst>
      <p:ext uri="{BB962C8B-B14F-4D97-AF65-F5344CB8AC3E}">
        <p14:creationId xmlns:p14="http://schemas.microsoft.com/office/powerpoint/2010/main" val="4292685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15</a:t>
            </a:r>
            <a:endParaRPr lang="en-US" dirty="0"/>
          </a:p>
        </p:txBody>
      </p:sp>
      <p:sp>
        <p:nvSpPr>
          <p:cNvPr id="3" name="Content Placeholder 2"/>
          <p:cNvSpPr>
            <a:spLocks noGrp="1"/>
          </p:cNvSpPr>
          <p:nvPr>
            <p:ph sz="quarter" idx="1"/>
          </p:nvPr>
        </p:nvSpPr>
        <p:spPr/>
        <p:txBody>
          <a:bodyPr>
            <a:noAutofit/>
          </a:bodyPr>
          <a:lstStyle/>
          <a:p>
            <a:r>
              <a:rPr lang="en-US" sz="2200" dirty="0" smtClean="0"/>
              <a:t>Clearly note the statement that </a:t>
            </a:r>
            <a:r>
              <a:rPr lang="en-US" sz="2200" b="1" dirty="0" smtClean="0"/>
              <a:t>“Non-exempt activities shall not be conducted within the 25 or 50-foot undisturbed stream buffers as measured from the point of wrested vegetation or within 25-feet of the coastal marshland-upland interface without first acquiring the necessary variances and permits.”</a:t>
            </a:r>
          </a:p>
          <a:p>
            <a:r>
              <a:rPr lang="en-US" sz="2200" dirty="0">
                <a:solidFill>
                  <a:srgbClr val="FF0000"/>
                </a:solidFill>
              </a:rPr>
              <a:t>See Part IV. </a:t>
            </a:r>
            <a:r>
              <a:rPr lang="en-US" sz="2200" dirty="0" smtClean="0">
                <a:solidFill>
                  <a:srgbClr val="00B050"/>
                </a:solidFill>
              </a:rPr>
              <a:t>(</a:t>
            </a:r>
            <a:r>
              <a:rPr lang="en-US" sz="2200" dirty="0" err="1" smtClean="0">
                <a:solidFill>
                  <a:srgbClr val="00B050"/>
                </a:solidFill>
              </a:rPr>
              <a:t>i</a:t>
            </a:r>
            <a:r>
              <a:rPr lang="en-US" sz="2200" dirty="0" smtClean="0">
                <a:solidFill>
                  <a:srgbClr val="00B050"/>
                </a:solidFill>
              </a:rPr>
              <a:t>) - (iv) </a:t>
            </a:r>
            <a:r>
              <a:rPr lang="en-US" sz="2200" dirty="0">
                <a:solidFill>
                  <a:srgbClr val="00B050"/>
                </a:solidFill>
              </a:rPr>
              <a:t>on pages </a:t>
            </a:r>
            <a:r>
              <a:rPr lang="en-US" sz="2200" dirty="0" smtClean="0">
                <a:solidFill>
                  <a:srgbClr val="00B050"/>
                </a:solidFill>
              </a:rPr>
              <a:t>23-26 </a:t>
            </a:r>
            <a:r>
              <a:rPr lang="en-US" sz="2200" dirty="0">
                <a:solidFill>
                  <a:srgbClr val="FF0000"/>
                </a:solidFill>
              </a:rPr>
              <a:t>of the permit and show under ES&amp;PC notes.</a:t>
            </a:r>
          </a:p>
          <a:p>
            <a:endParaRPr lang="en-US" sz="2500" b="1" dirty="0" smtClean="0">
              <a:latin typeface="Georgia" panose="02040502050405020303" pitchFamily="18" charset="0"/>
            </a:endParaRPr>
          </a:p>
        </p:txBody>
      </p:sp>
      <p:pic>
        <p:nvPicPr>
          <p:cNvPr id="20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86000"/>
                    </a14:imgEffect>
                  </a14:imgLayer>
                </a14:imgProps>
              </a:ext>
              <a:ext uri="{28A0092B-C50C-407E-A947-70E740481C1C}">
                <a14:useLocalDpi xmlns:a14="http://schemas.microsoft.com/office/drawing/2010/main" val="0"/>
              </a:ext>
            </a:extLst>
          </a:blip>
          <a:srcRect/>
          <a:stretch>
            <a:fillRect/>
          </a:stretch>
        </p:blipFill>
        <p:spPr bwMode="auto">
          <a:xfrm>
            <a:off x="4800600" y="3886200"/>
            <a:ext cx="3798239" cy="2848679"/>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16</a:t>
            </a:fld>
            <a:endParaRPr lang="en-US" sz="2800" dirty="0"/>
          </a:p>
        </p:txBody>
      </p:sp>
    </p:spTree>
    <p:extLst>
      <p:ext uri="{BB962C8B-B14F-4D97-AF65-F5344CB8AC3E}">
        <p14:creationId xmlns:p14="http://schemas.microsoft.com/office/powerpoint/2010/main" val="3915959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16</a:t>
            </a:r>
            <a:endParaRPr lang="en-US" dirty="0"/>
          </a:p>
        </p:txBody>
      </p:sp>
      <p:sp>
        <p:nvSpPr>
          <p:cNvPr id="3" name="Content Placeholder 2"/>
          <p:cNvSpPr>
            <a:spLocks noGrp="1"/>
          </p:cNvSpPr>
          <p:nvPr>
            <p:ph sz="quarter" idx="1"/>
          </p:nvPr>
        </p:nvSpPr>
        <p:spPr/>
        <p:txBody>
          <a:bodyPr/>
          <a:lstStyle/>
          <a:p>
            <a:r>
              <a:rPr lang="en-US" dirty="0"/>
              <a:t>Provide a description of any buffer encroachments and indicate whether a buffer variance is required</a:t>
            </a:r>
            <a:r>
              <a:rPr lang="en-US" dirty="0" smtClean="0"/>
              <a:t>.</a:t>
            </a:r>
          </a:p>
          <a:p>
            <a:r>
              <a:rPr lang="en-US" dirty="0">
                <a:solidFill>
                  <a:srgbClr val="FF0000"/>
                </a:solidFill>
              </a:rPr>
              <a:t>When the project requires an approved buffer variance from the GA EPD, an indication shall be shown on the ES&amp;PC Plan. A description of the encroachment activity must be shown on the ES&amp;PC Plan or under ES&amp;PC notes.</a:t>
            </a:r>
          </a:p>
        </p:txBody>
      </p:sp>
      <p:sp>
        <p:nvSpPr>
          <p:cNvPr id="4"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17</a:t>
            </a:fld>
            <a:endParaRPr lang="en-US" sz="2800" dirty="0"/>
          </a:p>
        </p:txBody>
      </p:sp>
    </p:spTree>
    <p:extLst>
      <p:ext uri="{BB962C8B-B14F-4D97-AF65-F5344CB8AC3E}">
        <p14:creationId xmlns:p14="http://schemas.microsoft.com/office/powerpoint/2010/main" val="173078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17</a:t>
            </a:r>
            <a:endParaRPr lang="en-US" dirty="0"/>
          </a:p>
        </p:txBody>
      </p:sp>
      <p:sp>
        <p:nvSpPr>
          <p:cNvPr id="3" name="Content Placeholder 2"/>
          <p:cNvSpPr>
            <a:spLocks noGrp="1"/>
          </p:cNvSpPr>
          <p:nvPr>
            <p:ph sz="quarter" idx="1"/>
          </p:nvPr>
        </p:nvSpPr>
        <p:spPr/>
        <p:txBody>
          <a:bodyPr>
            <a:noAutofit/>
          </a:bodyPr>
          <a:lstStyle/>
          <a:p>
            <a:r>
              <a:rPr lang="en-US" sz="2800" dirty="0" smtClean="0"/>
              <a:t>Clearly note the statement that </a:t>
            </a:r>
            <a:r>
              <a:rPr lang="en-US" sz="2800" b="1" dirty="0" smtClean="0"/>
              <a:t>“Amendments/revisions to the ES&amp;PC Plan which have a significant effect on BMPs with a hydraulic component must be certified by the design professional.”</a:t>
            </a:r>
          </a:p>
          <a:p>
            <a:r>
              <a:rPr lang="en-US" sz="2800" dirty="0" smtClean="0">
                <a:solidFill>
                  <a:srgbClr val="FF0000"/>
                </a:solidFill>
              </a:rPr>
              <a:t>See Part IV. C. on </a:t>
            </a:r>
            <a:r>
              <a:rPr lang="en-US" sz="2800" dirty="0" smtClean="0">
                <a:solidFill>
                  <a:srgbClr val="00B050"/>
                </a:solidFill>
              </a:rPr>
              <a:t>page 29 </a:t>
            </a:r>
            <a:r>
              <a:rPr lang="en-US" sz="2800" dirty="0" smtClean="0">
                <a:solidFill>
                  <a:srgbClr val="FF0000"/>
                </a:solidFill>
              </a:rPr>
              <a:t>of the permit. This can be clarified in a narrative and shown under ES&amp;PC notes. Revisions or amendments should be submitted to the Local Issuing Authority for review.</a:t>
            </a:r>
            <a:endParaRPr lang="en-US" sz="2800" dirty="0">
              <a:solidFill>
                <a:srgbClr val="FF0000"/>
              </a:solidFill>
            </a:endParaRPr>
          </a:p>
        </p:txBody>
      </p:sp>
      <p:sp>
        <p:nvSpPr>
          <p:cNvPr id="4"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18</a:t>
            </a:fld>
            <a:endParaRPr lang="en-US" sz="2800" dirty="0"/>
          </a:p>
        </p:txBody>
      </p:sp>
    </p:spTree>
    <p:extLst>
      <p:ext uri="{BB962C8B-B14F-4D97-AF65-F5344CB8AC3E}">
        <p14:creationId xmlns:p14="http://schemas.microsoft.com/office/powerpoint/2010/main" val="1011242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18</a:t>
            </a:r>
            <a:endParaRPr lang="en-US" dirty="0"/>
          </a:p>
        </p:txBody>
      </p:sp>
      <p:sp>
        <p:nvSpPr>
          <p:cNvPr id="3" name="Content Placeholder 2"/>
          <p:cNvSpPr>
            <a:spLocks noGrp="1"/>
          </p:cNvSpPr>
          <p:nvPr>
            <p:ph sz="quarter" idx="1"/>
          </p:nvPr>
        </p:nvSpPr>
        <p:spPr/>
        <p:txBody>
          <a:bodyPr>
            <a:normAutofit/>
          </a:bodyPr>
          <a:lstStyle/>
          <a:p>
            <a:r>
              <a:rPr lang="en-US" sz="2200" dirty="0" smtClean="0"/>
              <a:t>Clearly note the statement that </a:t>
            </a:r>
            <a:r>
              <a:rPr lang="en-US" sz="2200" b="1" dirty="0" smtClean="0"/>
              <a:t>“Waste materials shall not be discharged to waters of the State, except as authorized by a section 404 permit.”</a:t>
            </a:r>
          </a:p>
          <a:p>
            <a:r>
              <a:rPr lang="en-US" sz="2200" dirty="0" smtClean="0">
                <a:solidFill>
                  <a:srgbClr val="FF0000"/>
                </a:solidFill>
              </a:rPr>
              <a:t>The Plan must include a description of how waste materials, including waste building materials, construction and demolition debris, concrete washout, excavated sediment, etc., will be properly disposed of. Any disposal of solid waste to waters of the State is prohibited unless authorized by a Section 404 permit.</a:t>
            </a:r>
            <a:endParaRPr lang="en-US" sz="2200" dirty="0">
              <a:solidFill>
                <a:srgbClr val="FF0000"/>
              </a:solidFill>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4724400"/>
            <a:ext cx="6820852" cy="1648055"/>
          </a:xfrm>
          <a:prstGeom prst="rect">
            <a:avLst/>
          </a:prstGeom>
          <a:ln>
            <a:solidFill>
              <a:schemeClr val="tx1"/>
            </a:solidFill>
          </a:ln>
        </p:spPr>
      </p:pic>
      <p:sp>
        <p:nvSpPr>
          <p:cNvPr id="5"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19</a:t>
            </a:fld>
            <a:endParaRPr lang="en-US" sz="2800" dirty="0"/>
          </a:p>
        </p:txBody>
      </p:sp>
    </p:spTree>
    <p:extLst>
      <p:ext uri="{BB962C8B-B14F-4D97-AF65-F5344CB8AC3E}">
        <p14:creationId xmlns:p14="http://schemas.microsoft.com/office/powerpoint/2010/main" val="2161910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Checklist Item #1</a:t>
            </a:r>
            <a:endParaRPr lang="en-US" dirty="0"/>
          </a:p>
        </p:txBody>
      </p:sp>
      <p:sp>
        <p:nvSpPr>
          <p:cNvPr id="5" name="Content Placeholder 4"/>
          <p:cNvSpPr>
            <a:spLocks noGrp="1"/>
          </p:cNvSpPr>
          <p:nvPr>
            <p:ph sz="quarter" idx="1"/>
          </p:nvPr>
        </p:nvSpPr>
        <p:spPr/>
        <p:txBody>
          <a:bodyPr>
            <a:normAutofit fontScale="77500" lnSpcReduction="20000"/>
          </a:bodyPr>
          <a:lstStyle/>
          <a:p>
            <a:r>
              <a:rPr lang="en-US" dirty="0" smtClean="0"/>
              <a:t>The applicable Erosion, Sedimentation, and Pollution Control Plan Checklist established by the Commission as of January 1 of the year in which the land-disturbing activity was permitted.</a:t>
            </a:r>
          </a:p>
          <a:p>
            <a:r>
              <a:rPr lang="en-US" dirty="0" smtClean="0"/>
              <a:t>NPDES Construction Stormwater General permits were revised May 2018 and will become effective August 1, 2018</a:t>
            </a:r>
          </a:p>
          <a:p>
            <a:r>
              <a:rPr lang="en-US" dirty="0" smtClean="0">
                <a:solidFill>
                  <a:srgbClr val="FF0000"/>
                </a:solidFill>
              </a:rPr>
              <a:t>The completed Checklist must be submitted with the ES&amp;PC Plan or the Plan will not be reviewed.</a:t>
            </a:r>
            <a:endParaRPr lang="en-US" dirty="0">
              <a:solidFill>
                <a:srgbClr val="FF0000"/>
              </a:solidFill>
            </a:endParaRPr>
          </a:p>
        </p:txBody>
      </p:sp>
      <p:sp>
        <p:nvSpPr>
          <p:cNvPr id="7"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2</a:t>
            </a:fld>
            <a:endParaRPr lang="en-US" sz="28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523999"/>
            <a:ext cx="4191000" cy="5325035"/>
          </a:xfrm>
          <a:prstGeom prst="rect">
            <a:avLst/>
          </a:prstGeom>
        </p:spPr>
      </p:pic>
      <p:sp>
        <p:nvSpPr>
          <p:cNvPr id="12" name="Rectangle 11"/>
          <p:cNvSpPr/>
          <p:nvPr/>
        </p:nvSpPr>
        <p:spPr>
          <a:xfrm>
            <a:off x="4495800" y="1676400"/>
            <a:ext cx="3962400" cy="4800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6984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19</a:t>
            </a:r>
            <a:endParaRPr lang="en-US" dirty="0"/>
          </a:p>
        </p:txBody>
      </p:sp>
      <p:sp>
        <p:nvSpPr>
          <p:cNvPr id="3" name="Content Placeholder 2"/>
          <p:cNvSpPr>
            <a:spLocks noGrp="1"/>
          </p:cNvSpPr>
          <p:nvPr>
            <p:ph sz="quarter" idx="1"/>
          </p:nvPr>
        </p:nvSpPr>
        <p:spPr/>
        <p:txBody>
          <a:bodyPr/>
          <a:lstStyle/>
          <a:p>
            <a:r>
              <a:rPr lang="en-US" dirty="0" smtClean="0"/>
              <a:t>Clearly note the statement that </a:t>
            </a:r>
            <a:r>
              <a:rPr lang="en-US" b="1" dirty="0" smtClean="0"/>
              <a:t>“The escape of sediment from the site shall be prevented by the installation of erosion and sediment control measures and practices prior to land disturbing activities.”</a:t>
            </a:r>
          </a:p>
          <a:p>
            <a:r>
              <a:rPr lang="en-US" dirty="0" smtClean="0">
                <a:solidFill>
                  <a:srgbClr val="FF0000"/>
                </a:solidFill>
              </a:rPr>
              <a:t>Must be shown on ES&amp;PC Plan or under ES&amp;PC notes.</a:t>
            </a:r>
            <a:endParaRPr lang="en-US" dirty="0">
              <a:solidFill>
                <a:srgbClr val="FF0000"/>
              </a:solidFill>
            </a:endParaRPr>
          </a:p>
        </p:txBody>
      </p:sp>
      <p:sp>
        <p:nvSpPr>
          <p:cNvPr id="4"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20</a:t>
            </a:fld>
            <a:endParaRPr lang="en-US" sz="2800" dirty="0"/>
          </a:p>
        </p:txBody>
      </p:sp>
    </p:spTree>
    <p:extLst>
      <p:ext uri="{BB962C8B-B14F-4D97-AF65-F5344CB8AC3E}">
        <p14:creationId xmlns:p14="http://schemas.microsoft.com/office/powerpoint/2010/main" val="3861107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20</a:t>
            </a:r>
            <a:endParaRPr lang="en-US" dirty="0"/>
          </a:p>
        </p:txBody>
      </p:sp>
      <p:sp>
        <p:nvSpPr>
          <p:cNvPr id="3" name="Content Placeholder 2"/>
          <p:cNvSpPr>
            <a:spLocks noGrp="1"/>
          </p:cNvSpPr>
          <p:nvPr>
            <p:ph sz="quarter" idx="1"/>
          </p:nvPr>
        </p:nvSpPr>
        <p:spPr/>
        <p:txBody>
          <a:bodyPr>
            <a:normAutofit/>
          </a:bodyPr>
          <a:lstStyle/>
          <a:p>
            <a:r>
              <a:rPr lang="en-US" dirty="0" smtClean="0"/>
              <a:t>Clearly note the statement that </a:t>
            </a:r>
            <a:r>
              <a:rPr lang="en-US" b="1" dirty="0" smtClean="0"/>
              <a:t>“Erosion control measures will be maintained at all times. If full implementation of the approved Plan does not provide for effective erosion control, additional erosion and sediment control measures shall be implemented to control or treat the sediment source.”</a:t>
            </a:r>
          </a:p>
          <a:p>
            <a:r>
              <a:rPr lang="en-US" dirty="0" smtClean="0">
                <a:solidFill>
                  <a:srgbClr val="FF0000"/>
                </a:solidFill>
              </a:rPr>
              <a:t>Must be shown on ES&amp;PC Plan or under ES&amp;PC notes.</a:t>
            </a:r>
            <a:endParaRPr lang="en-US" dirty="0">
              <a:solidFill>
                <a:srgbClr val="FF0000"/>
              </a:solidFill>
            </a:endParaRPr>
          </a:p>
        </p:txBody>
      </p:sp>
      <p:sp>
        <p:nvSpPr>
          <p:cNvPr id="4"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21</a:t>
            </a:fld>
            <a:endParaRPr lang="en-US" sz="2800" dirty="0"/>
          </a:p>
        </p:txBody>
      </p:sp>
    </p:spTree>
    <p:extLst>
      <p:ext uri="{BB962C8B-B14F-4D97-AF65-F5344CB8AC3E}">
        <p14:creationId xmlns:p14="http://schemas.microsoft.com/office/powerpoint/2010/main" val="8522681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21</a:t>
            </a:r>
            <a:endParaRPr lang="en-US" dirty="0"/>
          </a:p>
        </p:txBody>
      </p:sp>
      <p:sp>
        <p:nvSpPr>
          <p:cNvPr id="3" name="Content Placeholder 2"/>
          <p:cNvSpPr>
            <a:spLocks noGrp="1"/>
          </p:cNvSpPr>
          <p:nvPr>
            <p:ph sz="quarter" idx="1"/>
          </p:nvPr>
        </p:nvSpPr>
        <p:spPr/>
        <p:txBody>
          <a:bodyPr/>
          <a:lstStyle/>
          <a:p>
            <a:r>
              <a:rPr lang="en-US" dirty="0" smtClean="0"/>
              <a:t>Clearly note the statement that </a:t>
            </a:r>
            <a:r>
              <a:rPr lang="en-US" b="1" dirty="0" smtClean="0"/>
              <a:t>“Any disturbed area left exposed for a period greater than 14 days shall be stabilized with mulch or temporary seeding.”</a:t>
            </a:r>
          </a:p>
          <a:p>
            <a:r>
              <a:rPr lang="en-US" dirty="0" smtClean="0">
                <a:solidFill>
                  <a:srgbClr val="FF0000"/>
                </a:solidFill>
              </a:rPr>
              <a:t>Must be shown on ES&amp;PC Plan or under ES&amp;PC notes.</a:t>
            </a:r>
            <a:endParaRPr lang="en-US" dirty="0">
              <a:solidFill>
                <a:srgbClr val="FF0000"/>
              </a:solidFill>
            </a:endParaRPr>
          </a:p>
        </p:txBody>
      </p:sp>
      <p:sp>
        <p:nvSpPr>
          <p:cNvPr id="4"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22</a:t>
            </a:fld>
            <a:endParaRPr lang="en-US" sz="2800" dirty="0"/>
          </a:p>
        </p:txBody>
      </p:sp>
    </p:spTree>
    <p:extLst>
      <p:ext uri="{BB962C8B-B14F-4D97-AF65-F5344CB8AC3E}">
        <p14:creationId xmlns:p14="http://schemas.microsoft.com/office/powerpoint/2010/main" val="1598899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22</a:t>
            </a:r>
            <a:endParaRPr lang="en-US" dirty="0"/>
          </a:p>
        </p:txBody>
      </p:sp>
      <p:sp>
        <p:nvSpPr>
          <p:cNvPr id="3" name="Content Placeholder 2"/>
          <p:cNvSpPr>
            <a:spLocks noGrp="1"/>
          </p:cNvSpPr>
          <p:nvPr>
            <p:ph sz="quarter" idx="1"/>
          </p:nvPr>
        </p:nvSpPr>
        <p:spPr>
          <a:xfrm>
            <a:off x="490796" y="1589567"/>
            <a:ext cx="4233604" cy="4572000"/>
          </a:xfrm>
        </p:spPr>
        <p:txBody>
          <a:bodyPr>
            <a:noAutofit/>
          </a:bodyPr>
          <a:lstStyle/>
          <a:p>
            <a:r>
              <a:rPr lang="en-US" sz="1800" dirty="0" smtClean="0"/>
              <a:t>Indication that the applicable portion of the primary permittees ES&amp;PC Plan is to be provided to each secondary permittee prior to the secondary conducting any construction activity and that each secondary shall sign the Plan or portion of the Plan applicable to their site. List the names and addresses of all secondary permittees.</a:t>
            </a:r>
          </a:p>
          <a:p>
            <a:endParaRPr lang="en-US" sz="1600" dirty="0">
              <a:latin typeface="Georgia" panose="02040502050405020303" pitchFamily="18" charset="0"/>
            </a:endParaRPr>
          </a:p>
        </p:txBody>
      </p:sp>
      <p:sp>
        <p:nvSpPr>
          <p:cNvPr id="4" name="Content Placeholder 3"/>
          <p:cNvSpPr>
            <a:spLocks noGrp="1"/>
          </p:cNvSpPr>
          <p:nvPr>
            <p:ph sz="quarter" idx="2"/>
          </p:nvPr>
        </p:nvSpPr>
        <p:spPr/>
        <p:txBody>
          <a:bodyPr>
            <a:normAutofit/>
          </a:bodyPr>
          <a:lstStyle/>
          <a:p>
            <a:r>
              <a:rPr lang="en-US" sz="1800" dirty="0">
                <a:solidFill>
                  <a:srgbClr val="FF0000"/>
                </a:solidFill>
              </a:rPr>
              <a:t>The Plan must contain a list and contact information for all secondary permittees and a statement that the primary permittee shall provide a copy of the Plan (and any subsequent revisions to the Plan) to each secondary permittee. The Plan must include a section for each secondary to sign indicating that they have made a written acknowledgement of receipt of the Plan and a copy of the acknowledgement must be kept in the primary’s records.</a:t>
            </a:r>
          </a:p>
          <a:p>
            <a:endParaRPr lang="en-US" dirty="0"/>
          </a:p>
        </p:txBody>
      </p:sp>
      <p:pic>
        <p:nvPicPr>
          <p:cNvPr id="6" name="Picture 5"/>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50000" contrast="50000"/>
                    </a14:imgEffect>
                  </a14:imgLayer>
                </a14:imgProps>
              </a:ext>
              <a:ext uri="{28A0092B-C50C-407E-A947-70E740481C1C}">
                <a14:useLocalDpi xmlns:a14="http://schemas.microsoft.com/office/drawing/2010/main" val="0"/>
              </a:ext>
            </a:extLst>
          </a:blip>
          <a:srcRect l="6173" t="15191" r="3677" b="15449"/>
          <a:stretch/>
        </p:blipFill>
        <p:spPr bwMode="auto">
          <a:xfrm>
            <a:off x="304800" y="4190264"/>
            <a:ext cx="4491091" cy="25915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23</a:t>
            </a:fld>
            <a:endParaRPr lang="en-US" sz="2800" dirty="0"/>
          </a:p>
        </p:txBody>
      </p:sp>
    </p:spTree>
    <p:extLst>
      <p:ext uri="{BB962C8B-B14F-4D97-AF65-F5344CB8AC3E}">
        <p14:creationId xmlns:p14="http://schemas.microsoft.com/office/powerpoint/2010/main" val="8201403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23</a:t>
            </a:r>
            <a:endParaRPr lang="en-US" dirty="0"/>
          </a:p>
        </p:txBody>
      </p:sp>
      <p:sp>
        <p:nvSpPr>
          <p:cNvPr id="3" name="Content Placeholder 2"/>
          <p:cNvSpPr>
            <a:spLocks noGrp="1"/>
          </p:cNvSpPr>
          <p:nvPr>
            <p:ph sz="quarter" idx="1"/>
          </p:nvPr>
        </p:nvSpPr>
        <p:spPr>
          <a:xfrm>
            <a:off x="612648" y="1600200"/>
            <a:ext cx="8153400" cy="2057400"/>
          </a:xfrm>
        </p:spPr>
        <p:txBody>
          <a:bodyPr>
            <a:normAutofit fontScale="77500" lnSpcReduction="20000"/>
          </a:bodyPr>
          <a:lstStyle/>
          <a:p>
            <a:r>
              <a:rPr lang="en-US" dirty="0" smtClean="0"/>
              <a:t>Any construction activity which discharges storm water into an Impaired Stream Segment, or within 1 linear mile upstream of and within the same watershed as, any portion of an Biota Impaired Stream Segment must comply with Part III. C. of the permit. Include the completed Appendix 1 listing all the BMPs that will be used for those areas of the site which discharge to the Impaired Stream Segment.</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3581400"/>
            <a:ext cx="5506219" cy="2791215"/>
          </a:xfrm>
          <a:prstGeom prst="rect">
            <a:avLst/>
          </a:prstGeom>
          <a:ln>
            <a:solidFill>
              <a:schemeClr val="tx1"/>
            </a:solidFill>
          </a:ln>
        </p:spPr>
      </p:pic>
      <p:sp>
        <p:nvSpPr>
          <p:cNvPr id="5" name="TextBox 4"/>
          <p:cNvSpPr txBox="1"/>
          <p:nvPr/>
        </p:nvSpPr>
        <p:spPr>
          <a:xfrm>
            <a:off x="5867400" y="3429000"/>
            <a:ext cx="3124200" cy="3293209"/>
          </a:xfrm>
          <a:prstGeom prst="rect">
            <a:avLst/>
          </a:prstGeom>
          <a:noFill/>
        </p:spPr>
        <p:txBody>
          <a:bodyPr wrap="square" rtlCol="0">
            <a:spAutoFit/>
          </a:bodyPr>
          <a:lstStyle/>
          <a:p>
            <a:r>
              <a:rPr lang="en-US" sz="1300" dirty="0">
                <a:solidFill>
                  <a:srgbClr val="FF0000"/>
                </a:solidFill>
              </a:rPr>
              <a:t>If any storm water associated with construction activities discharges into an Impaired Stream Segment that has been listed for the criteria violated, “Bio F” (Impaired Fish Community) and/or “Bio M” (Impaired Macroinvertebrate Community), within Category 4a, 4b or 5, and the potential cause is either “NP” (nonpoint source) or “UR” (urban runoff), the ES&amp;PC Plan must include at least four (4) of the BMPs listed in </a:t>
            </a:r>
            <a:r>
              <a:rPr lang="en-US" sz="1300" dirty="0">
                <a:solidFill>
                  <a:srgbClr val="00B050"/>
                </a:solidFill>
              </a:rPr>
              <a:t>Part III.C.2. (a</a:t>
            </a:r>
            <a:r>
              <a:rPr lang="en-US" sz="1300" dirty="0" smtClean="0">
                <a:solidFill>
                  <a:srgbClr val="00B050"/>
                </a:solidFill>
              </a:rPr>
              <a:t>)-(v) </a:t>
            </a:r>
            <a:r>
              <a:rPr lang="en-US" sz="1300" dirty="0">
                <a:solidFill>
                  <a:srgbClr val="FF0000"/>
                </a:solidFill>
              </a:rPr>
              <a:t>of the </a:t>
            </a:r>
            <a:r>
              <a:rPr lang="en-US" sz="1300" dirty="0" smtClean="0">
                <a:solidFill>
                  <a:srgbClr val="FF0000"/>
                </a:solidFill>
              </a:rPr>
              <a:t>permit</a:t>
            </a:r>
            <a:r>
              <a:rPr lang="en-US" sz="1300" dirty="0">
                <a:solidFill>
                  <a:srgbClr val="FF0000"/>
                </a:solidFill>
              </a:rPr>
              <a:t>. The Impaired Stream Segment(s) should be delineated on the ES&amp;PC Plan. Georgia’s most current and subsequent “305(b)/303(d) List Documents </a:t>
            </a:r>
            <a:r>
              <a:rPr lang="en-US" sz="1300" dirty="0" smtClean="0">
                <a:solidFill>
                  <a:srgbClr val="FF0000"/>
                </a:solidFill>
              </a:rPr>
              <a:t>(</a:t>
            </a:r>
            <a:r>
              <a:rPr lang="en-US" sz="1300" dirty="0" smtClean="0">
                <a:solidFill>
                  <a:srgbClr val="00B050"/>
                </a:solidFill>
              </a:rPr>
              <a:t>Approved</a:t>
            </a:r>
            <a:r>
              <a:rPr lang="en-US" sz="1300" dirty="0" smtClean="0">
                <a:solidFill>
                  <a:srgbClr val="FF0000"/>
                </a:solidFill>
              </a:rPr>
              <a:t>) </a:t>
            </a:r>
            <a:r>
              <a:rPr lang="en-US" sz="1300" dirty="0">
                <a:solidFill>
                  <a:srgbClr val="FF0000"/>
                </a:solidFill>
              </a:rPr>
              <a:t>can be viewed on the GAEPD website</a:t>
            </a:r>
            <a:r>
              <a:rPr lang="en-US" sz="1300" dirty="0" smtClean="0">
                <a:solidFill>
                  <a:srgbClr val="FF0000"/>
                </a:solidFill>
              </a:rPr>
              <a:t>.</a:t>
            </a:r>
            <a:endParaRPr lang="en-US" dirty="0"/>
          </a:p>
        </p:txBody>
      </p:sp>
      <p:sp>
        <p:nvSpPr>
          <p:cNvPr id="6"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24</a:t>
            </a:fld>
            <a:endParaRPr lang="en-US" sz="2800" dirty="0"/>
          </a:p>
        </p:txBody>
      </p:sp>
    </p:spTree>
    <p:extLst>
      <p:ext uri="{BB962C8B-B14F-4D97-AF65-F5344CB8AC3E}">
        <p14:creationId xmlns:p14="http://schemas.microsoft.com/office/powerpoint/2010/main" val="29902808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24</a:t>
            </a:r>
            <a:endParaRPr lang="en-US" dirty="0"/>
          </a:p>
        </p:txBody>
      </p:sp>
      <p:sp>
        <p:nvSpPr>
          <p:cNvPr id="3" name="Content Placeholder 2"/>
          <p:cNvSpPr>
            <a:spLocks noGrp="1"/>
          </p:cNvSpPr>
          <p:nvPr>
            <p:ph sz="quarter" idx="1"/>
          </p:nvPr>
        </p:nvSpPr>
        <p:spPr/>
        <p:txBody>
          <a:bodyPr>
            <a:noAutofit/>
          </a:bodyPr>
          <a:lstStyle/>
          <a:p>
            <a:r>
              <a:rPr lang="en-US" sz="2600" dirty="0" smtClean="0"/>
              <a:t>If a TMDL Implementation Plan for sediment has been finalized for the Impaired Stream Segment (identified in Item 23 above) at least six months prior to submittal of NOI, the ES&amp;PC Plan must address any site-specific conditions or requirements included in the TMDL Implementation Plan.</a:t>
            </a:r>
          </a:p>
          <a:p>
            <a:r>
              <a:rPr lang="en-US" sz="2600" dirty="0" smtClean="0">
                <a:solidFill>
                  <a:srgbClr val="FF0000"/>
                </a:solidFill>
              </a:rPr>
              <a:t>List of TMDL Implementation Plans can be viewed on the GAEPD website, www.gaepd.org</a:t>
            </a:r>
          </a:p>
          <a:p>
            <a:r>
              <a:rPr lang="en-US" sz="2600" dirty="0" smtClean="0">
                <a:solidFill>
                  <a:srgbClr val="FF0000"/>
                </a:solidFill>
              </a:rPr>
              <a:t>The TMDL Implementation Plan for sediment should be delineated on the ES&amp;PC Plan.</a:t>
            </a:r>
            <a:endParaRPr lang="en-US" sz="2600" dirty="0">
              <a:solidFill>
                <a:srgbClr val="FF0000"/>
              </a:solidFill>
            </a:endParaRPr>
          </a:p>
        </p:txBody>
      </p:sp>
      <p:sp>
        <p:nvSpPr>
          <p:cNvPr id="4"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25</a:t>
            </a:fld>
            <a:endParaRPr lang="en-US" sz="2800" dirty="0"/>
          </a:p>
        </p:txBody>
      </p:sp>
    </p:spTree>
    <p:extLst>
      <p:ext uri="{BB962C8B-B14F-4D97-AF65-F5344CB8AC3E}">
        <p14:creationId xmlns:p14="http://schemas.microsoft.com/office/powerpoint/2010/main" val="35087023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25</a:t>
            </a:r>
            <a:endParaRPr lang="en-US" dirty="0"/>
          </a:p>
        </p:txBody>
      </p:sp>
      <p:sp>
        <p:nvSpPr>
          <p:cNvPr id="3" name="Content Placeholder 2"/>
          <p:cNvSpPr>
            <a:spLocks noGrp="1"/>
          </p:cNvSpPr>
          <p:nvPr>
            <p:ph sz="quarter" idx="1"/>
          </p:nvPr>
        </p:nvSpPr>
        <p:spPr>
          <a:xfrm>
            <a:off x="4572000" y="1447800"/>
            <a:ext cx="4355592" cy="5082970"/>
          </a:xfrm>
        </p:spPr>
        <p:txBody>
          <a:bodyPr>
            <a:noAutofit/>
          </a:bodyPr>
          <a:lstStyle/>
          <a:p>
            <a:r>
              <a:rPr lang="en-US" sz="2200" dirty="0" smtClean="0"/>
              <a:t>BMPs for concrete wash-down of tools, concrete mixer chutes, hoppers, and the rear of the vehicles. </a:t>
            </a:r>
            <a:r>
              <a:rPr lang="en-US" sz="2200" b="1" dirty="0" smtClean="0"/>
              <a:t>Washout of the drum at the construction site is prohibited.</a:t>
            </a:r>
          </a:p>
          <a:p>
            <a:r>
              <a:rPr lang="en-US" sz="2200" dirty="0" smtClean="0">
                <a:solidFill>
                  <a:srgbClr val="FF0000"/>
                </a:solidFill>
              </a:rPr>
              <a:t>When the project allows </a:t>
            </a:r>
            <a:r>
              <a:rPr lang="en-US" sz="2000" dirty="0" smtClean="0">
                <a:solidFill>
                  <a:srgbClr val="FF0000"/>
                </a:solidFill>
              </a:rPr>
              <a:t>for the concrete wash-down of tools, concrete mixer chutes, hoppers, and the rear of the vehicles on the project site delineate the location of the area provided for washing and provide detail of BMPs that will be used. If the project does not allow for the concrete wash-down on the project site, note that on the </a:t>
            </a:r>
            <a:r>
              <a:rPr lang="en-US" sz="2000" dirty="0">
                <a:solidFill>
                  <a:srgbClr val="FF0000"/>
                </a:solidFill>
              </a:rPr>
              <a:t>P</a:t>
            </a:r>
            <a:r>
              <a:rPr lang="en-US" sz="2000" dirty="0" smtClean="0">
                <a:solidFill>
                  <a:srgbClr val="FF0000"/>
                </a:solidFill>
              </a:rPr>
              <a:t>lan.</a:t>
            </a:r>
            <a:endParaRPr lang="en-US" sz="2000" dirty="0">
              <a:solidFill>
                <a:srgbClr val="FF0000"/>
              </a:solidFill>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4800600"/>
            <a:ext cx="2495962" cy="1892101"/>
          </a:xfrm>
          <a:prstGeom prst="rect">
            <a:avLst/>
          </a:prstGeom>
          <a:ln>
            <a:solidFill>
              <a:schemeClr val="tx1"/>
            </a:solidFill>
          </a:ln>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1752600"/>
            <a:ext cx="3556614" cy="2873170"/>
          </a:xfrm>
          <a:prstGeom prst="rect">
            <a:avLst/>
          </a:prstGeom>
          <a:ln>
            <a:solidFill>
              <a:schemeClr val="tx1"/>
            </a:solidFill>
          </a:ln>
        </p:spPr>
      </p:pic>
      <p:sp>
        <p:nvSpPr>
          <p:cNvPr id="6"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26</a:t>
            </a:fld>
            <a:endParaRPr lang="en-US" sz="2800" dirty="0"/>
          </a:p>
        </p:txBody>
      </p:sp>
    </p:spTree>
    <p:extLst>
      <p:ext uri="{BB962C8B-B14F-4D97-AF65-F5344CB8AC3E}">
        <p14:creationId xmlns:p14="http://schemas.microsoft.com/office/powerpoint/2010/main" val="10358738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26</a:t>
            </a:r>
            <a:endParaRPr lang="en-US" dirty="0"/>
          </a:p>
        </p:txBody>
      </p:sp>
      <p:sp>
        <p:nvSpPr>
          <p:cNvPr id="3" name="Content Placeholder 2"/>
          <p:cNvSpPr>
            <a:spLocks noGrp="1"/>
          </p:cNvSpPr>
          <p:nvPr>
            <p:ph sz="quarter" idx="1"/>
          </p:nvPr>
        </p:nvSpPr>
        <p:spPr>
          <a:xfrm>
            <a:off x="304800" y="1676400"/>
            <a:ext cx="3886200" cy="5181600"/>
          </a:xfrm>
        </p:spPr>
        <p:txBody>
          <a:bodyPr>
            <a:noAutofit/>
          </a:bodyPr>
          <a:lstStyle/>
          <a:p>
            <a:r>
              <a:rPr lang="en-US" sz="2200" dirty="0"/>
              <a:t>Provide BMPs for the remediation of all petroleum spills and leaks</a:t>
            </a:r>
            <a:r>
              <a:rPr lang="en-US" sz="2200" dirty="0" smtClean="0"/>
              <a:t>.</a:t>
            </a:r>
            <a:endParaRPr lang="en-US" sz="2200" dirty="0" smtClean="0">
              <a:solidFill>
                <a:srgbClr val="FF0000"/>
              </a:solidFill>
            </a:endParaRPr>
          </a:p>
          <a:p>
            <a:r>
              <a:rPr lang="en-US" sz="2000" dirty="0" smtClean="0">
                <a:solidFill>
                  <a:srgbClr val="FF0000"/>
                </a:solidFill>
              </a:rPr>
              <a:t>The Plan must provide BMPs and guidance for the prevention of spills and leaks of petroleum products from any areas where such products are stored or used as well as guidance for the proper remediation of any spills and leaks that do occur. This information can be in the form of a separate Spill Prevention/Spill Response document so long as that information accompanies the Plan.</a:t>
            </a:r>
            <a:endParaRPr lang="en-US" sz="2000" dirty="0">
              <a:solidFill>
                <a:srgbClr val="FF0000"/>
              </a:solidFill>
            </a:endParaRPr>
          </a:p>
        </p:txBody>
      </p:sp>
      <p:sp>
        <p:nvSpPr>
          <p:cNvPr id="6"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27</a:t>
            </a:fld>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2279160"/>
            <a:ext cx="4842542" cy="3373260"/>
          </a:xfrm>
          <a:prstGeom prst="rect">
            <a:avLst/>
          </a:prstGeom>
        </p:spPr>
      </p:pic>
    </p:spTree>
    <p:extLst>
      <p:ext uri="{BB962C8B-B14F-4D97-AF65-F5344CB8AC3E}">
        <p14:creationId xmlns:p14="http://schemas.microsoft.com/office/powerpoint/2010/main" val="32301443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rgbClr val="00B050"/>
                </a:solidFill>
              </a:rPr>
              <a:t>Checklist Item </a:t>
            </a:r>
            <a:r>
              <a:rPr lang="en-US" dirty="0" smtClean="0">
                <a:solidFill>
                  <a:srgbClr val="00B050"/>
                </a:solidFill>
              </a:rPr>
              <a:t>#27</a:t>
            </a:r>
            <a:r>
              <a:rPr lang="en-US" dirty="0" smtClean="0"/>
              <a:t> </a:t>
            </a:r>
            <a:r>
              <a:rPr lang="en-US" sz="4000" dirty="0" smtClean="0">
                <a:solidFill>
                  <a:srgbClr val="00B050"/>
                </a:solidFill>
              </a:rPr>
              <a:t>(New)</a:t>
            </a:r>
            <a:endParaRPr lang="en-US" sz="4000" dirty="0">
              <a:solidFill>
                <a:srgbClr val="00B050"/>
              </a:solidFill>
            </a:endParaRPr>
          </a:p>
        </p:txBody>
      </p:sp>
      <p:sp>
        <p:nvSpPr>
          <p:cNvPr id="6" name="Content Placeholder 5"/>
          <p:cNvSpPr>
            <a:spLocks noGrp="1"/>
          </p:cNvSpPr>
          <p:nvPr>
            <p:ph sz="quarter" idx="1"/>
          </p:nvPr>
        </p:nvSpPr>
        <p:spPr/>
        <p:txBody>
          <a:bodyPr>
            <a:normAutofit/>
          </a:bodyPr>
          <a:lstStyle/>
          <a:p>
            <a:r>
              <a:rPr lang="en-US" dirty="0"/>
              <a:t>Description of practices to provide cover for building materials and building products on site</a:t>
            </a:r>
            <a:r>
              <a:rPr lang="en-US" dirty="0" smtClean="0"/>
              <a:t>.</a:t>
            </a:r>
          </a:p>
          <a:p>
            <a:r>
              <a:rPr lang="en-US" sz="2400" dirty="0">
                <a:solidFill>
                  <a:srgbClr val="FF0000"/>
                </a:solidFill>
              </a:rPr>
              <a:t>The Plan must contain a description of measures, such as plastic sheeting or temporary roofs, to cover building materials, building products, construction wastes, trash, landscape materials, fertilizers, pesticides, herbicides, detergents, sanitary waste, and other materials in order to minimize exposure to precipitation and to </a:t>
            </a:r>
            <a:r>
              <a:rPr lang="en-US" sz="2400" dirty="0" err="1">
                <a:solidFill>
                  <a:srgbClr val="FF0000"/>
                </a:solidFill>
              </a:rPr>
              <a:t>stormwater</a:t>
            </a:r>
            <a:r>
              <a:rPr lang="en-US" sz="2400" dirty="0">
                <a:solidFill>
                  <a:srgbClr val="FF0000"/>
                </a:solidFill>
              </a:rPr>
              <a:t>.  </a:t>
            </a:r>
          </a:p>
        </p:txBody>
      </p:sp>
      <p:sp>
        <p:nvSpPr>
          <p:cNvPr id="7"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28</a:t>
            </a:fld>
            <a:endParaRPr lang="en-US" sz="2800" dirty="0"/>
          </a:p>
        </p:txBody>
      </p:sp>
    </p:spTree>
    <p:extLst>
      <p:ext uri="{BB962C8B-B14F-4D97-AF65-F5344CB8AC3E}">
        <p14:creationId xmlns:p14="http://schemas.microsoft.com/office/powerpoint/2010/main" val="30035881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Checklist Item #</a:t>
            </a:r>
            <a:r>
              <a:rPr lang="en-US" dirty="0" smtClean="0"/>
              <a:t>28</a:t>
            </a:r>
            <a:endParaRPr lang="en-US" dirty="0"/>
          </a:p>
        </p:txBody>
      </p:sp>
      <p:sp>
        <p:nvSpPr>
          <p:cNvPr id="6" name="Content Placeholder 5"/>
          <p:cNvSpPr>
            <a:spLocks noGrp="1"/>
          </p:cNvSpPr>
          <p:nvPr>
            <p:ph sz="quarter" idx="1"/>
          </p:nvPr>
        </p:nvSpPr>
        <p:spPr>
          <a:xfrm>
            <a:off x="612648" y="1600200"/>
            <a:ext cx="8153400" cy="4876800"/>
          </a:xfrm>
        </p:spPr>
        <p:txBody>
          <a:bodyPr>
            <a:noAutofit/>
          </a:bodyPr>
          <a:lstStyle/>
          <a:p>
            <a:r>
              <a:rPr lang="en-US" sz="1900" dirty="0" smtClean="0"/>
              <a:t>Description of the measures that will be installed during the construction process to control pollutants in storm water that will occur after construction operations have been completed.</a:t>
            </a:r>
          </a:p>
          <a:p>
            <a:r>
              <a:rPr lang="en-US" sz="1700" dirty="0" smtClean="0">
                <a:solidFill>
                  <a:srgbClr val="FF0000"/>
                </a:solidFill>
              </a:rPr>
              <a:t>The Plan must contain a description of the measures that will be installed during the construction process to control pollutants in storm water that will occur after construction operations have been completed. These may include storm water detention and retention structures, use of vegetated swales and natural depressions for flow attenuation or a combination of these practices (sequential systems). The Plan must also include a technical explanation of the basis used to select these practices where flows will exceed pre-development levels. The Plan must indicate that velocity dissipation devices will be placed at discharge locations and along the length of any outflow channel in order to provide a non-erosive flow so that the natural physical and biological characteristics and functions of the water course are maintained and protected. The installation of these devices may be subject to Section 404 of the Federal Clean Water Act.</a:t>
            </a:r>
          </a:p>
          <a:p>
            <a:r>
              <a:rPr lang="en-US" sz="1700" dirty="0" smtClean="0">
                <a:solidFill>
                  <a:srgbClr val="FF0000"/>
                </a:solidFill>
              </a:rPr>
              <a:t>Note: The permittee is only responsible for the installation and maintenance of storm water management devices prior to final stabilization of the site and not the operation and maintenance of such structures after construction activities have been completed.</a:t>
            </a:r>
            <a:endParaRPr lang="en-US" sz="1700" dirty="0">
              <a:solidFill>
                <a:srgbClr val="FF0000"/>
              </a:solidFill>
            </a:endParaRPr>
          </a:p>
        </p:txBody>
      </p:sp>
      <p:sp>
        <p:nvSpPr>
          <p:cNvPr id="4"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29</a:t>
            </a:fld>
            <a:endParaRPr lang="en-US" sz="2800" dirty="0"/>
          </a:p>
        </p:txBody>
      </p:sp>
    </p:spTree>
    <p:extLst>
      <p:ext uri="{BB962C8B-B14F-4D97-AF65-F5344CB8AC3E}">
        <p14:creationId xmlns:p14="http://schemas.microsoft.com/office/powerpoint/2010/main" val="3526203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2</a:t>
            </a:r>
            <a:endParaRPr lang="en-US" dirty="0"/>
          </a:p>
        </p:txBody>
      </p:sp>
      <p:sp>
        <p:nvSpPr>
          <p:cNvPr id="5" name="Content Placeholder 4"/>
          <p:cNvSpPr>
            <a:spLocks noGrp="1"/>
          </p:cNvSpPr>
          <p:nvPr>
            <p:ph sz="quarter" idx="1"/>
          </p:nvPr>
        </p:nvSpPr>
        <p:spPr>
          <a:xfrm>
            <a:off x="612648" y="1600200"/>
            <a:ext cx="8153400" cy="2486025"/>
          </a:xfrm>
        </p:spPr>
        <p:txBody>
          <a:bodyPr/>
          <a:lstStyle/>
          <a:p>
            <a:r>
              <a:rPr lang="en-US" sz="2300" dirty="0" smtClean="0"/>
              <a:t>Level II certification number issued by the Commission, signature, and seal of the certified design professional.</a:t>
            </a:r>
          </a:p>
          <a:p>
            <a:r>
              <a:rPr lang="en-US" sz="2200" dirty="0" smtClean="0">
                <a:solidFill>
                  <a:srgbClr val="FF0000"/>
                </a:solidFill>
              </a:rPr>
              <a:t>Signature, seal, and Level II number must be on each sheet pertaining to ES&amp;PC Plan or the Plan will not be reviewed. The Level II certification must be issued to the Design Professional whose signature and seal are on the Plan.</a:t>
            </a:r>
          </a:p>
          <a:p>
            <a:endParaRPr lang="en-US" dirty="0">
              <a:solidFill>
                <a:srgbClr val="FF0000"/>
              </a:solidFill>
            </a:endParaRP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6676" r="12425"/>
          <a:stretch/>
        </p:blipFill>
        <p:spPr>
          <a:xfrm>
            <a:off x="1676400" y="3829050"/>
            <a:ext cx="2743200" cy="2343150"/>
          </a:xfrm>
          <a:prstGeom prst="rect">
            <a:avLst/>
          </a:prstGeom>
        </p:spPr>
      </p:pic>
      <p:sp>
        <p:nvSpPr>
          <p:cNvPr id="11"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3</a:t>
            </a:fld>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4069148"/>
            <a:ext cx="3657600" cy="1862954"/>
          </a:xfrm>
          <a:prstGeom prst="rect">
            <a:avLst/>
          </a:prstGeom>
        </p:spPr>
      </p:pic>
    </p:spTree>
    <p:extLst>
      <p:ext uri="{BB962C8B-B14F-4D97-AF65-F5344CB8AC3E}">
        <p14:creationId xmlns:p14="http://schemas.microsoft.com/office/powerpoint/2010/main" val="24413130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29</a:t>
            </a:r>
            <a:endParaRPr lang="en-US" dirty="0"/>
          </a:p>
        </p:txBody>
      </p:sp>
      <p:sp>
        <p:nvSpPr>
          <p:cNvPr id="3" name="Content Placeholder 2"/>
          <p:cNvSpPr>
            <a:spLocks noGrp="1"/>
          </p:cNvSpPr>
          <p:nvPr>
            <p:ph sz="quarter" idx="1"/>
          </p:nvPr>
        </p:nvSpPr>
        <p:spPr/>
        <p:txBody>
          <a:bodyPr>
            <a:noAutofit/>
          </a:bodyPr>
          <a:lstStyle/>
          <a:p>
            <a:r>
              <a:rPr lang="en-US" sz="2400" dirty="0" smtClean="0"/>
              <a:t>Description of the practices that will be used to reduce the pollutants in storm water discharges.</a:t>
            </a:r>
          </a:p>
          <a:p>
            <a:r>
              <a:rPr lang="en-US" sz="2400" dirty="0" smtClean="0">
                <a:solidFill>
                  <a:srgbClr val="FF0000"/>
                </a:solidFill>
              </a:rPr>
              <a:t>The Plan must identify all potential sources of storm water pollution expected to be present on the site and provide a narrative explaining how the pollutants will be minimized in the storm water discharges.</a:t>
            </a:r>
            <a:endParaRPr lang="en-US" sz="2400" dirty="0">
              <a:solidFill>
                <a:srgbClr val="FF0000"/>
              </a:solidFill>
            </a:endParaRPr>
          </a:p>
        </p:txBody>
      </p:sp>
      <p:pic>
        <p:nvPicPr>
          <p:cNvPr id="5" name="Content Placeholder 4" descr="Screen Clipping"/>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648200" y="2514600"/>
            <a:ext cx="4309852" cy="2934197"/>
          </a:xfrm>
          <a:ln>
            <a:solidFill>
              <a:schemeClr val="tx1"/>
            </a:solidFill>
          </a:ln>
        </p:spPr>
      </p:pic>
      <p:sp>
        <p:nvSpPr>
          <p:cNvPr id="6"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30</a:t>
            </a:fld>
            <a:endParaRPr lang="en-US" sz="2800" dirty="0"/>
          </a:p>
        </p:txBody>
      </p:sp>
    </p:spTree>
    <p:extLst>
      <p:ext uri="{BB962C8B-B14F-4D97-AF65-F5344CB8AC3E}">
        <p14:creationId xmlns:p14="http://schemas.microsoft.com/office/powerpoint/2010/main" val="13316449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30</a:t>
            </a:r>
            <a:endParaRPr lang="en-US" dirty="0"/>
          </a:p>
        </p:txBody>
      </p:sp>
      <p:sp>
        <p:nvSpPr>
          <p:cNvPr id="3" name="Content Placeholder 2"/>
          <p:cNvSpPr>
            <a:spLocks noGrp="1"/>
          </p:cNvSpPr>
          <p:nvPr>
            <p:ph sz="quarter" idx="1"/>
          </p:nvPr>
        </p:nvSpPr>
        <p:spPr/>
        <p:txBody>
          <a:bodyPr>
            <a:normAutofit/>
          </a:bodyPr>
          <a:lstStyle/>
          <a:p>
            <a:r>
              <a:rPr lang="en-US" sz="2000" dirty="0" smtClean="0"/>
              <a:t>Description and chart or timeline of the intended sequence of major activities which disturb soils for the major portions of the site (i.e. initial perimeter and sediment storage BMPs, clearing and grubbing activities, excavation activities, utility activities, temporary and final stabilization).</a:t>
            </a:r>
          </a:p>
          <a:p>
            <a:r>
              <a:rPr lang="en-US" sz="1800" dirty="0" smtClean="0">
                <a:solidFill>
                  <a:srgbClr val="FF0000"/>
                </a:solidFill>
              </a:rPr>
              <a:t>Activity schedule must be site specific. The narrative description and timeline for each phase of construction may be shown on ES&amp;PC Plan sheet or under ES&amp;PC notes.</a:t>
            </a:r>
            <a:endParaRPr lang="en-US" sz="1800"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709667"/>
            <a:ext cx="5838825" cy="2923776"/>
          </a:xfrm>
          <a:prstGeom prst="rect">
            <a:avLst/>
          </a:prstGeom>
        </p:spPr>
      </p:pic>
      <p:sp>
        <p:nvSpPr>
          <p:cNvPr id="6"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31</a:t>
            </a:fld>
            <a:endParaRPr lang="en-US" sz="2800" dirty="0"/>
          </a:p>
        </p:txBody>
      </p:sp>
    </p:spTree>
    <p:extLst>
      <p:ext uri="{BB962C8B-B14F-4D97-AF65-F5344CB8AC3E}">
        <p14:creationId xmlns:p14="http://schemas.microsoft.com/office/powerpoint/2010/main" val="12103707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31</a:t>
            </a:r>
            <a:endParaRPr lang="en-US" dirty="0"/>
          </a:p>
        </p:txBody>
      </p:sp>
      <p:sp>
        <p:nvSpPr>
          <p:cNvPr id="4" name="Content Placeholder 3"/>
          <p:cNvSpPr>
            <a:spLocks noGrp="1"/>
          </p:cNvSpPr>
          <p:nvPr>
            <p:ph sz="quarter" idx="1"/>
          </p:nvPr>
        </p:nvSpPr>
        <p:spPr/>
        <p:txBody>
          <a:bodyPr>
            <a:noAutofit/>
          </a:bodyPr>
          <a:lstStyle/>
          <a:p>
            <a:r>
              <a:rPr lang="en-US" dirty="0" smtClean="0"/>
              <a:t>Provide complete requirements of Inspections and record keeping by the primary permittee or tertiary permittee.</a:t>
            </a:r>
          </a:p>
          <a:p>
            <a:r>
              <a:rPr lang="en-US" dirty="0" smtClean="0">
                <a:solidFill>
                  <a:srgbClr val="FF0000"/>
                </a:solidFill>
              </a:rPr>
              <a:t>The Plan must include all of the Inspections and record keeping requirements of the primary permittee as stated in </a:t>
            </a:r>
            <a:r>
              <a:rPr lang="en-US" dirty="0" smtClean="0">
                <a:solidFill>
                  <a:srgbClr val="00B050"/>
                </a:solidFill>
              </a:rPr>
              <a:t>Part IV.D.4.a. – c. on pages 34-40</a:t>
            </a:r>
            <a:r>
              <a:rPr lang="en-US" dirty="0" smtClean="0">
                <a:solidFill>
                  <a:srgbClr val="FF0000"/>
                </a:solidFill>
              </a:rPr>
              <a:t> of the permit. The complete Inspection and record keeping requirements shall be shown on the Plan under ES&amp;PC notes.</a:t>
            </a:r>
            <a:endParaRPr lang="en-US" dirty="0">
              <a:solidFill>
                <a:srgbClr val="FF0000"/>
              </a:solidFill>
            </a:endParaRPr>
          </a:p>
        </p:txBody>
      </p:sp>
      <p:sp>
        <p:nvSpPr>
          <p:cNvPr id="5"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32</a:t>
            </a:fld>
            <a:endParaRPr lang="en-US" sz="2800" dirty="0"/>
          </a:p>
        </p:txBody>
      </p:sp>
    </p:spTree>
    <p:extLst>
      <p:ext uri="{BB962C8B-B14F-4D97-AF65-F5344CB8AC3E}">
        <p14:creationId xmlns:p14="http://schemas.microsoft.com/office/powerpoint/2010/main" val="41687910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800600" y="2971800"/>
            <a:ext cx="4283928" cy="3276600"/>
            <a:chOff x="4407754" y="2667000"/>
            <a:chExt cx="4676775" cy="358140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7754" y="2667000"/>
              <a:ext cx="4676775"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903" y="5743575"/>
              <a:ext cx="46005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0" y="0"/>
            <a:ext cx="4800600" cy="6762749"/>
            <a:chOff x="0" y="9525"/>
            <a:chExt cx="5553075" cy="7553324"/>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5553075"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819524"/>
              <a:ext cx="463867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Rectangle 6"/>
          <p:cNvSpPr/>
          <p:nvPr/>
        </p:nvSpPr>
        <p:spPr>
          <a:xfrm>
            <a:off x="724619" y="1828800"/>
            <a:ext cx="3923581" cy="457200"/>
          </a:xfrm>
          <a:prstGeom prst="rect">
            <a:avLst/>
          </a:prstGeom>
          <a:solidFill>
            <a:srgbClr val="FFFF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76400" y="1688555"/>
            <a:ext cx="2971800" cy="140245"/>
          </a:xfrm>
          <a:prstGeom prst="rect">
            <a:avLst/>
          </a:prstGeom>
          <a:solidFill>
            <a:srgbClr val="FFFF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24619" y="2286000"/>
            <a:ext cx="494581" cy="152400"/>
          </a:xfrm>
          <a:prstGeom prst="rect">
            <a:avLst/>
          </a:prstGeom>
          <a:solidFill>
            <a:srgbClr val="FFFF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553200" y="4800600"/>
            <a:ext cx="180574" cy="152400"/>
          </a:xfrm>
          <a:prstGeom prst="rect">
            <a:avLst/>
          </a:prstGeom>
          <a:solidFill>
            <a:srgbClr val="FFFF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Callout 9"/>
          <p:cNvSpPr/>
          <p:nvPr/>
        </p:nvSpPr>
        <p:spPr>
          <a:xfrm>
            <a:off x="5410200" y="914400"/>
            <a:ext cx="2590800" cy="844277"/>
          </a:xfrm>
          <a:prstGeom prst="wedgeEllipseCallout">
            <a:avLst>
              <a:gd name="adj1" fmla="val -77506"/>
              <a:gd name="adj2" fmla="val 44242"/>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715000" y="1013372"/>
            <a:ext cx="1981200" cy="646331"/>
          </a:xfrm>
          <a:prstGeom prst="rect">
            <a:avLst/>
          </a:prstGeom>
          <a:noFill/>
        </p:spPr>
        <p:txBody>
          <a:bodyPr wrap="square" rtlCol="0">
            <a:spAutoFit/>
          </a:bodyPr>
          <a:lstStyle/>
          <a:p>
            <a:pPr algn="ctr"/>
            <a:r>
              <a:rPr lang="en-US" dirty="0" smtClean="0"/>
              <a:t>New wording in 2018 Permits</a:t>
            </a:r>
            <a:endParaRPr lang="en-US" dirty="0"/>
          </a:p>
        </p:txBody>
      </p:sp>
    </p:spTree>
    <p:extLst>
      <p:ext uri="{BB962C8B-B14F-4D97-AF65-F5344CB8AC3E}">
        <p14:creationId xmlns:p14="http://schemas.microsoft.com/office/powerpoint/2010/main" val="9841028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32</a:t>
            </a:r>
            <a:endParaRPr lang="en-US" dirty="0"/>
          </a:p>
        </p:txBody>
      </p:sp>
      <p:sp>
        <p:nvSpPr>
          <p:cNvPr id="4" name="Content Placeholder 3"/>
          <p:cNvSpPr>
            <a:spLocks noGrp="1"/>
          </p:cNvSpPr>
          <p:nvPr>
            <p:ph sz="quarter" idx="1"/>
          </p:nvPr>
        </p:nvSpPr>
        <p:spPr/>
        <p:txBody>
          <a:bodyPr>
            <a:normAutofit/>
          </a:bodyPr>
          <a:lstStyle/>
          <a:p>
            <a:r>
              <a:rPr lang="en-US" dirty="0" smtClean="0"/>
              <a:t>Provide complete requirements of Sampling Frequency and Reporting of sampling results.</a:t>
            </a:r>
          </a:p>
          <a:p>
            <a:r>
              <a:rPr lang="en-US" dirty="0" smtClean="0">
                <a:solidFill>
                  <a:srgbClr val="FF0000"/>
                </a:solidFill>
              </a:rPr>
              <a:t>See </a:t>
            </a:r>
            <a:r>
              <a:rPr lang="en-US" dirty="0" smtClean="0">
                <a:solidFill>
                  <a:srgbClr val="00B050"/>
                </a:solidFill>
              </a:rPr>
              <a:t>Section IV.D.6.d on pages 43-44 Sampling Frequency and Section IV.E page 44-45 Reporting</a:t>
            </a:r>
            <a:r>
              <a:rPr lang="en-US" dirty="0" smtClean="0">
                <a:solidFill>
                  <a:srgbClr val="FF0000"/>
                </a:solidFill>
              </a:rPr>
              <a:t> in the permit. Complete sampling frequency and reporting requirements are to be shown on the Plan under ES&amp;PC notes.</a:t>
            </a:r>
            <a:endParaRPr lang="en-US" dirty="0">
              <a:solidFill>
                <a:srgbClr val="FF0000"/>
              </a:solidFill>
            </a:endParaRPr>
          </a:p>
        </p:txBody>
      </p:sp>
      <p:sp>
        <p:nvSpPr>
          <p:cNvPr id="5"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34</a:t>
            </a:fld>
            <a:endParaRPr lang="en-US" sz="2800" dirty="0"/>
          </a:p>
        </p:txBody>
      </p:sp>
    </p:spTree>
    <p:extLst>
      <p:ext uri="{BB962C8B-B14F-4D97-AF65-F5344CB8AC3E}">
        <p14:creationId xmlns:p14="http://schemas.microsoft.com/office/powerpoint/2010/main" val="21748515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4944770" cy="4034241"/>
          </a:xfrm>
          <a:prstGeom prst="rect">
            <a:avLst/>
          </a:prstGeom>
          <a:ln w="12700">
            <a:noFill/>
          </a:ln>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489" y="4038600"/>
            <a:ext cx="4262879" cy="1876783"/>
          </a:xfrm>
          <a:prstGeom prst="rect">
            <a:avLst/>
          </a:prstGeom>
          <a:ln w="12700">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3242" y="2286000"/>
            <a:ext cx="4771708" cy="4596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Callout 7"/>
          <p:cNvSpPr/>
          <p:nvPr/>
        </p:nvSpPr>
        <p:spPr>
          <a:xfrm>
            <a:off x="5410200" y="914400"/>
            <a:ext cx="2590800" cy="844277"/>
          </a:xfrm>
          <a:prstGeom prst="wedgeEllipseCallout">
            <a:avLst>
              <a:gd name="adj1" fmla="val -3977"/>
              <a:gd name="adj2" fmla="val 261982"/>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715000" y="1013372"/>
            <a:ext cx="1981200" cy="646331"/>
          </a:xfrm>
          <a:prstGeom prst="rect">
            <a:avLst/>
          </a:prstGeom>
          <a:noFill/>
        </p:spPr>
        <p:txBody>
          <a:bodyPr wrap="square" rtlCol="0">
            <a:spAutoFit/>
          </a:bodyPr>
          <a:lstStyle/>
          <a:p>
            <a:pPr algn="ctr"/>
            <a:r>
              <a:rPr lang="en-US" dirty="0" smtClean="0"/>
              <a:t>New wording in 2018 Permits</a:t>
            </a:r>
            <a:endParaRPr lang="en-US" dirty="0"/>
          </a:p>
        </p:txBody>
      </p:sp>
    </p:spTree>
    <p:extLst>
      <p:ext uri="{BB962C8B-B14F-4D97-AF65-F5344CB8AC3E}">
        <p14:creationId xmlns:p14="http://schemas.microsoft.com/office/powerpoint/2010/main" val="10008392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33</a:t>
            </a:r>
            <a:endParaRPr lang="en-US" dirty="0"/>
          </a:p>
        </p:txBody>
      </p:sp>
      <p:sp>
        <p:nvSpPr>
          <p:cNvPr id="7" name="Content Placeholder 6"/>
          <p:cNvSpPr>
            <a:spLocks noGrp="1"/>
          </p:cNvSpPr>
          <p:nvPr>
            <p:ph sz="quarter" idx="1"/>
          </p:nvPr>
        </p:nvSpPr>
        <p:spPr/>
        <p:txBody>
          <a:bodyPr/>
          <a:lstStyle/>
          <a:p>
            <a:r>
              <a:rPr lang="en-US" dirty="0"/>
              <a:t>Provide complete details for </a:t>
            </a:r>
            <a:r>
              <a:rPr lang="en-US" dirty="0" smtClean="0"/>
              <a:t>Retention </a:t>
            </a:r>
            <a:r>
              <a:rPr lang="en-US" dirty="0"/>
              <a:t>of </a:t>
            </a:r>
            <a:r>
              <a:rPr lang="en-US" dirty="0" smtClean="0"/>
              <a:t>Records </a:t>
            </a:r>
            <a:r>
              <a:rPr lang="en-US" dirty="0"/>
              <a:t>as per </a:t>
            </a:r>
            <a:r>
              <a:rPr lang="en-US" dirty="0" smtClean="0"/>
              <a:t>Section IV.F </a:t>
            </a:r>
            <a:r>
              <a:rPr lang="en-US" dirty="0"/>
              <a:t>of the permit.</a:t>
            </a:r>
          </a:p>
          <a:p>
            <a:r>
              <a:rPr lang="en-US" dirty="0">
                <a:solidFill>
                  <a:srgbClr val="FF0000"/>
                </a:solidFill>
              </a:rPr>
              <a:t>See </a:t>
            </a:r>
            <a:r>
              <a:rPr lang="en-US" dirty="0" smtClean="0">
                <a:solidFill>
                  <a:srgbClr val="00B050"/>
                </a:solidFill>
              </a:rPr>
              <a:t>Section </a:t>
            </a:r>
            <a:r>
              <a:rPr lang="en-US" dirty="0">
                <a:solidFill>
                  <a:srgbClr val="00B050"/>
                </a:solidFill>
              </a:rPr>
              <a:t>IV.F page 45 </a:t>
            </a:r>
            <a:r>
              <a:rPr lang="en-US" dirty="0" smtClean="0">
                <a:solidFill>
                  <a:srgbClr val="FF0000"/>
                </a:solidFill>
              </a:rPr>
              <a:t>Retention </a:t>
            </a:r>
            <a:r>
              <a:rPr lang="en-US" dirty="0">
                <a:solidFill>
                  <a:srgbClr val="FF0000"/>
                </a:solidFill>
              </a:rPr>
              <a:t>of Records in the permit. Complete details of </a:t>
            </a:r>
            <a:r>
              <a:rPr lang="en-US" dirty="0" smtClean="0">
                <a:solidFill>
                  <a:srgbClr val="FF0000"/>
                </a:solidFill>
              </a:rPr>
              <a:t>Retention </a:t>
            </a:r>
            <a:r>
              <a:rPr lang="en-US" dirty="0">
                <a:solidFill>
                  <a:srgbClr val="FF0000"/>
                </a:solidFill>
              </a:rPr>
              <a:t>of </a:t>
            </a:r>
            <a:r>
              <a:rPr lang="en-US" dirty="0" smtClean="0">
                <a:solidFill>
                  <a:srgbClr val="FF0000"/>
                </a:solidFill>
              </a:rPr>
              <a:t>Records </a:t>
            </a:r>
            <a:r>
              <a:rPr lang="en-US" dirty="0">
                <a:solidFill>
                  <a:srgbClr val="FF0000"/>
                </a:solidFill>
              </a:rPr>
              <a:t>are to be shown on the Plan under ES&amp;PC notes.</a:t>
            </a:r>
          </a:p>
          <a:p>
            <a:endParaRPr lang="en-US" dirty="0"/>
          </a:p>
        </p:txBody>
      </p:sp>
      <p:pic>
        <p:nvPicPr>
          <p:cNvPr id="8" name="Content Placeholder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4114800"/>
            <a:ext cx="4534672" cy="2572254"/>
          </a:xfrm>
          <a:prstGeom prst="rect">
            <a:avLst/>
          </a:prstGeom>
          <a:ln>
            <a:solidFill>
              <a:schemeClr val="tx1"/>
            </a:solidFill>
          </a:ln>
        </p:spPr>
      </p:pic>
      <p:sp>
        <p:nvSpPr>
          <p:cNvPr id="5"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36</a:t>
            </a:fld>
            <a:endParaRPr lang="en-US" sz="2800" dirty="0"/>
          </a:p>
        </p:txBody>
      </p:sp>
    </p:spTree>
    <p:extLst>
      <p:ext uri="{BB962C8B-B14F-4D97-AF65-F5344CB8AC3E}">
        <p14:creationId xmlns:p14="http://schemas.microsoft.com/office/powerpoint/2010/main" val="14722835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34</a:t>
            </a:r>
            <a:endParaRPr lang="en-US" dirty="0"/>
          </a:p>
        </p:txBody>
      </p:sp>
      <p:sp>
        <p:nvSpPr>
          <p:cNvPr id="4" name="Content Placeholder 3"/>
          <p:cNvSpPr>
            <a:spLocks noGrp="1"/>
          </p:cNvSpPr>
          <p:nvPr>
            <p:ph sz="quarter" idx="1"/>
          </p:nvPr>
        </p:nvSpPr>
        <p:spPr/>
        <p:txBody>
          <a:bodyPr>
            <a:normAutofit/>
          </a:bodyPr>
          <a:lstStyle/>
          <a:p>
            <a:r>
              <a:rPr lang="en-US" sz="2400" dirty="0" smtClean="0"/>
              <a:t>Description of analytical methods to be used to collect and analyze the samples from each location.</a:t>
            </a:r>
          </a:p>
          <a:p>
            <a:r>
              <a:rPr lang="en-US" sz="2400" dirty="0" smtClean="0">
                <a:solidFill>
                  <a:srgbClr val="FF0000"/>
                </a:solidFill>
              </a:rPr>
              <a:t>This narrative must is to be shown on the Plan under ES&amp;PC notes and shall include quality control/assurance procedures and precise sampling methodology for each sampling location.</a:t>
            </a:r>
            <a:endParaRPr lang="en-US" sz="2400" dirty="0">
              <a:solidFill>
                <a:srgbClr val="FF0000"/>
              </a:solidFill>
            </a:endParaRPr>
          </a:p>
        </p:txBody>
      </p:sp>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3711656"/>
            <a:ext cx="5687240" cy="2913203"/>
          </a:xfrm>
          <a:prstGeom prst="rect">
            <a:avLst/>
          </a:prstGeom>
          <a:ln>
            <a:solidFill>
              <a:schemeClr val="tx1"/>
            </a:solidFill>
          </a:ln>
        </p:spPr>
      </p:pic>
      <p:sp>
        <p:nvSpPr>
          <p:cNvPr id="5"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37</a:t>
            </a:fld>
            <a:endParaRPr lang="en-US" sz="2800" dirty="0"/>
          </a:p>
        </p:txBody>
      </p:sp>
    </p:spTree>
    <p:extLst>
      <p:ext uri="{BB962C8B-B14F-4D97-AF65-F5344CB8AC3E}">
        <p14:creationId xmlns:p14="http://schemas.microsoft.com/office/powerpoint/2010/main" val="42466729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Checklist Item #</a:t>
            </a:r>
            <a:r>
              <a:rPr lang="en-US" dirty="0" smtClean="0"/>
              <a:t>35</a:t>
            </a:r>
            <a:endParaRPr lang="en-US" dirty="0"/>
          </a:p>
        </p:txBody>
      </p:sp>
      <p:sp>
        <p:nvSpPr>
          <p:cNvPr id="3" name="Content Placeholder 2"/>
          <p:cNvSpPr>
            <a:spLocks noGrp="1"/>
          </p:cNvSpPr>
          <p:nvPr>
            <p:ph sz="quarter" idx="1"/>
          </p:nvPr>
        </p:nvSpPr>
        <p:spPr/>
        <p:txBody>
          <a:bodyPr>
            <a:normAutofit/>
          </a:bodyPr>
          <a:lstStyle/>
          <a:p>
            <a:r>
              <a:rPr lang="en-US" sz="2200" dirty="0" smtClean="0"/>
              <a:t>Appendix B rationale for NTU values at all outfall sampling points where applicable.</a:t>
            </a:r>
          </a:p>
          <a:p>
            <a:r>
              <a:rPr lang="en-US" sz="2000" dirty="0" smtClean="0">
                <a:solidFill>
                  <a:srgbClr val="FF0000"/>
                </a:solidFill>
              </a:rPr>
              <a:t>When the permittee has determined that some or all outfalls will be monitored, a rationale must be shown on the Plan under ES&amp;PC notes which includes the NTU limit(s) selected from Appendix B. This rationale must include the size of the construction site, the calculation of the size of the surface water drainage area, and the type of receiving water(s) (i.e. </a:t>
            </a:r>
            <a:r>
              <a:rPr lang="en-US" sz="2000" b="1" dirty="0" smtClean="0">
                <a:solidFill>
                  <a:srgbClr val="FF0000"/>
                </a:solidFill>
              </a:rPr>
              <a:t>trout</a:t>
            </a:r>
            <a:r>
              <a:rPr lang="en-US" sz="2000" dirty="0" smtClean="0">
                <a:solidFill>
                  <a:srgbClr val="FF0000"/>
                </a:solidFill>
              </a:rPr>
              <a:t> stream or supporting </a:t>
            </a:r>
            <a:r>
              <a:rPr lang="en-US" sz="2000" b="1" dirty="0" smtClean="0">
                <a:solidFill>
                  <a:srgbClr val="FF0000"/>
                </a:solidFill>
              </a:rPr>
              <a:t>warm water</a:t>
            </a:r>
            <a:r>
              <a:rPr lang="en-US" sz="2000" dirty="0" smtClean="0">
                <a:solidFill>
                  <a:srgbClr val="FF0000"/>
                </a:solidFill>
              </a:rPr>
              <a:t> fisheries).</a:t>
            </a:r>
            <a:endParaRPr lang="en-US" sz="2000" dirty="0">
              <a:solidFill>
                <a:srgbClr val="FF0000"/>
              </a:solidFill>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4222499"/>
            <a:ext cx="6573296" cy="2349995"/>
          </a:xfrm>
          <a:prstGeom prst="rect">
            <a:avLst/>
          </a:prstGeom>
          <a:ln>
            <a:noFill/>
          </a:ln>
        </p:spPr>
      </p:pic>
      <p:sp>
        <p:nvSpPr>
          <p:cNvPr id="6"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38</a:t>
            </a:fld>
            <a:endParaRPr lang="en-US" sz="2800" dirty="0"/>
          </a:p>
        </p:txBody>
      </p:sp>
    </p:spTree>
    <p:extLst>
      <p:ext uri="{BB962C8B-B14F-4D97-AF65-F5344CB8AC3E}">
        <p14:creationId xmlns:p14="http://schemas.microsoft.com/office/powerpoint/2010/main" val="17799581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36</a:t>
            </a:r>
            <a:endParaRPr lang="en-US" dirty="0"/>
          </a:p>
        </p:txBody>
      </p:sp>
      <p:sp>
        <p:nvSpPr>
          <p:cNvPr id="3" name="Content Placeholder 2"/>
          <p:cNvSpPr>
            <a:spLocks noGrp="1"/>
          </p:cNvSpPr>
          <p:nvPr>
            <p:ph sz="quarter" idx="1"/>
          </p:nvPr>
        </p:nvSpPr>
        <p:spPr/>
        <p:txBody>
          <a:bodyPr>
            <a:noAutofit/>
          </a:bodyPr>
          <a:lstStyle/>
          <a:p>
            <a:r>
              <a:rPr lang="en-US" sz="2000" dirty="0" smtClean="0"/>
              <a:t>Delineate all sampling locations, perennial and intermittent streams and other water bodies into which storm water is discharged.</a:t>
            </a:r>
          </a:p>
          <a:p>
            <a:r>
              <a:rPr lang="en-US" sz="1600" dirty="0" smtClean="0">
                <a:solidFill>
                  <a:srgbClr val="FF0000"/>
                </a:solidFill>
              </a:rPr>
              <a:t>The Plan shall include a USGS topographic map, a topographic map or a drawing (referred to as a topographic map) that is a scale equal to or more detailed than a 1:24000 map showing the locations of the site or the common development. The map must include (a) the location of all perennial and intermittent streams and other water bodies as shown on a USGS topographic map, and all other perennial and intermittent streams and other water bodies located during the mandatory field verification, into which the storm water is discharged and (b) the receiving water and/or outfall sampling locations. When the permittee has chosen to use a USGS topographic map and the receiving water(s) is not shown on the USGS topographic map, the location of the receiving water(s) must be hand-drawn on the USGS topographic map from where the storm water(s) enters the receiving water(s) to the point where the receiving water(s) combines with the first blue line stream shown on the USS topographic map.</a:t>
            </a:r>
            <a:endParaRPr lang="en-US" sz="1600" dirty="0">
              <a:solidFill>
                <a:srgbClr val="FF0000"/>
              </a:solidFill>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5181600"/>
            <a:ext cx="4197484" cy="1419381"/>
          </a:xfrm>
          <a:prstGeom prst="rect">
            <a:avLst/>
          </a:prstGeom>
          <a:ln>
            <a:solidFill>
              <a:schemeClr val="tx1"/>
            </a:solidFill>
          </a:ln>
        </p:spPr>
      </p:pic>
      <p:sp>
        <p:nvSpPr>
          <p:cNvPr id="5"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39</a:t>
            </a:fld>
            <a:endParaRPr lang="en-US" sz="2800" dirty="0"/>
          </a:p>
        </p:txBody>
      </p:sp>
    </p:spTree>
    <p:extLst>
      <p:ext uri="{BB962C8B-B14F-4D97-AF65-F5344CB8AC3E}">
        <p14:creationId xmlns:p14="http://schemas.microsoft.com/office/powerpoint/2010/main" val="4021810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3</a:t>
            </a:r>
            <a:endParaRPr lang="en-US" dirty="0"/>
          </a:p>
        </p:txBody>
      </p:sp>
      <p:sp>
        <p:nvSpPr>
          <p:cNvPr id="3" name="Content Placeholder 2"/>
          <p:cNvSpPr>
            <a:spLocks noGrp="1"/>
          </p:cNvSpPr>
          <p:nvPr>
            <p:ph sz="quarter" idx="1"/>
          </p:nvPr>
        </p:nvSpPr>
        <p:spPr/>
        <p:txBody>
          <a:bodyPr>
            <a:normAutofit/>
          </a:bodyPr>
          <a:lstStyle/>
          <a:p>
            <a:r>
              <a:rPr lang="en-US" dirty="0" smtClean="0"/>
              <a:t>Limit of disturbance shall be no greater than 50 acres at any one time without prior written authorization from the EPD District Office. If EPD approves the request to disturb 50 acres or more at any one time, the Plan must include at least 4 of the BMPs listed in Appendix 1 of this checklist.</a:t>
            </a:r>
          </a:p>
          <a:p>
            <a:r>
              <a:rPr lang="en-US" dirty="0" smtClean="0">
                <a:solidFill>
                  <a:srgbClr val="FF0000"/>
                </a:solidFill>
              </a:rPr>
              <a:t>A copy of the written approval by EPD must be attached to the Plan for the Plan to be reviewed.</a:t>
            </a:r>
            <a:endParaRPr lang="en-US" dirty="0">
              <a:solidFill>
                <a:srgbClr val="FF0000"/>
              </a:solidFill>
            </a:endParaRPr>
          </a:p>
        </p:txBody>
      </p:sp>
      <p:sp>
        <p:nvSpPr>
          <p:cNvPr id="4"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4</a:t>
            </a:fld>
            <a:endParaRPr lang="en-US" sz="2800" dirty="0"/>
          </a:p>
        </p:txBody>
      </p:sp>
    </p:spTree>
    <p:extLst>
      <p:ext uri="{BB962C8B-B14F-4D97-AF65-F5344CB8AC3E}">
        <p14:creationId xmlns:p14="http://schemas.microsoft.com/office/powerpoint/2010/main" val="33467364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37</a:t>
            </a:r>
            <a:endParaRPr lang="en-US" dirty="0"/>
          </a:p>
        </p:txBody>
      </p:sp>
      <p:sp>
        <p:nvSpPr>
          <p:cNvPr id="3" name="Content Placeholder 2"/>
          <p:cNvSpPr>
            <a:spLocks noGrp="1"/>
          </p:cNvSpPr>
          <p:nvPr>
            <p:ph sz="quarter" idx="1"/>
          </p:nvPr>
        </p:nvSpPr>
        <p:spPr>
          <a:xfrm>
            <a:off x="612648" y="1524000"/>
            <a:ext cx="8153400" cy="3429000"/>
          </a:xfrm>
        </p:spPr>
        <p:txBody>
          <a:bodyPr>
            <a:noAutofit/>
          </a:bodyPr>
          <a:lstStyle/>
          <a:p>
            <a:r>
              <a:rPr lang="en-US" sz="1400" dirty="0" smtClean="0"/>
              <a:t>A description of appropriate controls and measures that will be implemented at the construction site including: (1) initial sediment storage requirements and perimeter control BMPs (2) intermediate grading and drainage BMPs and (3) final BMPs. For construction sites where there will be no mass grading and the initial perimeter control BMPs, intermediate grading and drainage BMPs, and final BMPs are the same, the Plan may combine all of the BMPs into a single phase.</a:t>
            </a:r>
          </a:p>
          <a:p>
            <a:r>
              <a:rPr lang="en-US" sz="1300" dirty="0" smtClean="0">
                <a:solidFill>
                  <a:srgbClr val="FF0000"/>
                </a:solidFill>
              </a:rPr>
              <a:t>The Plan must be shown in a minimum of three phases with each phase shown on a separate sheet. Initial phase of the Plan must include the required 67 cy per acre sediment storage, construction exit, tree-save </a:t>
            </a:r>
            <a:r>
              <a:rPr lang="en-US" sz="1300" dirty="0">
                <a:solidFill>
                  <a:srgbClr val="FF0000"/>
                </a:solidFill>
              </a:rPr>
              <a:t>f</a:t>
            </a:r>
            <a:r>
              <a:rPr lang="en-US" sz="1300" dirty="0" smtClean="0">
                <a:solidFill>
                  <a:srgbClr val="FF0000"/>
                </a:solidFill>
              </a:rPr>
              <a:t>ence if applicable and any other BMPs necessary to prevent sediment from leaving the site such as silt fence, inlet protection on existing storm drain structures, diversions, check dams, temporary ground cover, etc. Limits of disturbance for the initial phase are to be only the areas needed to install initial BMPs. The intermediate phase should show rough grading and utility construction. BMPs should include initial protection, additional silt fence as needed, any revised sediment storage needed as drainage basins are altered, outlet protection, retrofit if applicable, matting with temporary or permanent vegetation as needed, temporary down drains, filter rings, etc. Final phase of Plan should show finished grade, curbing and paving if applicable, building construction if applicable, etc. BMPs should include permanent vegetation, appropriate inlet protection, etc. For construction sites where there will be no mass grading and the initial perimeter control BMPs, intermediate grading and drainage BMPs, and the final BMPs are the same, the Plan may combine all of the BMPs into a single phase Plan. The Plan will include appropriate staging and access requirements for construction equipment.</a:t>
            </a:r>
            <a:endParaRPr lang="en-US" sz="1300" dirty="0">
              <a:solidFill>
                <a:srgbClr val="FF0000"/>
              </a:solidFill>
            </a:endParaRPr>
          </a:p>
        </p:txBody>
      </p:sp>
      <p:grpSp>
        <p:nvGrpSpPr>
          <p:cNvPr id="6" name="Group 5"/>
          <p:cNvGrpSpPr/>
          <p:nvPr/>
        </p:nvGrpSpPr>
        <p:grpSpPr>
          <a:xfrm>
            <a:off x="685800" y="5371321"/>
            <a:ext cx="2133600" cy="1346446"/>
            <a:chOff x="381000" y="5391193"/>
            <a:chExt cx="2133600" cy="1346446"/>
          </a:xfrm>
        </p:grpSpPr>
        <p:pic>
          <p:nvPicPr>
            <p:cNvPr id="10" name="Picture 9"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5391193"/>
              <a:ext cx="2133600" cy="1346446"/>
            </a:xfrm>
            <a:prstGeom prst="rect">
              <a:avLst/>
            </a:prstGeom>
            <a:ln w="12700">
              <a:solidFill>
                <a:schemeClr val="tx1"/>
              </a:solidFill>
            </a:ln>
          </p:spPr>
        </p:pic>
        <p:sp>
          <p:nvSpPr>
            <p:cNvPr id="7" name="TextBox 6"/>
            <p:cNvSpPr txBox="1"/>
            <p:nvPr/>
          </p:nvSpPr>
          <p:spPr>
            <a:xfrm>
              <a:off x="381000" y="6315740"/>
              <a:ext cx="2133600" cy="369332"/>
            </a:xfrm>
            <a:prstGeom prst="rect">
              <a:avLst/>
            </a:prstGeom>
            <a:noFill/>
          </p:spPr>
          <p:txBody>
            <a:bodyPr wrap="square" rtlCol="0">
              <a:spAutoFit/>
            </a:bodyPr>
            <a:lstStyle/>
            <a:p>
              <a:pPr algn="ctr"/>
              <a:r>
                <a:rPr lang="en-US" dirty="0" smtClean="0">
                  <a:solidFill>
                    <a:srgbClr val="FF0000"/>
                  </a:solidFill>
                </a:rPr>
                <a:t>Initial Phase</a:t>
              </a:r>
              <a:endParaRPr lang="en-US" dirty="0">
                <a:solidFill>
                  <a:srgbClr val="FF0000"/>
                </a:solidFill>
              </a:endParaRPr>
            </a:p>
          </p:txBody>
        </p:sp>
      </p:grpSp>
      <p:grpSp>
        <p:nvGrpSpPr>
          <p:cNvPr id="5" name="Group 4"/>
          <p:cNvGrpSpPr/>
          <p:nvPr/>
        </p:nvGrpSpPr>
        <p:grpSpPr>
          <a:xfrm>
            <a:off x="3704848" y="5361158"/>
            <a:ext cx="2115305" cy="1376481"/>
            <a:chOff x="3321412" y="5361158"/>
            <a:chExt cx="2115305" cy="1376481"/>
          </a:xfrm>
        </p:grpSpPr>
        <p:pic>
          <p:nvPicPr>
            <p:cNvPr id="11" name="Picture 10"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2332" y="5361158"/>
              <a:ext cx="2114385" cy="1376481"/>
            </a:xfrm>
            <a:prstGeom prst="rect">
              <a:avLst/>
            </a:prstGeom>
            <a:ln w="12700">
              <a:solidFill>
                <a:schemeClr val="tx1"/>
              </a:solidFill>
            </a:ln>
          </p:spPr>
        </p:pic>
        <p:sp>
          <p:nvSpPr>
            <p:cNvPr id="8" name="TextBox 7"/>
            <p:cNvSpPr txBox="1"/>
            <p:nvPr/>
          </p:nvSpPr>
          <p:spPr>
            <a:xfrm>
              <a:off x="3321412" y="6317721"/>
              <a:ext cx="2115305" cy="369332"/>
            </a:xfrm>
            <a:prstGeom prst="rect">
              <a:avLst/>
            </a:prstGeom>
            <a:noFill/>
          </p:spPr>
          <p:txBody>
            <a:bodyPr wrap="square" rtlCol="0">
              <a:spAutoFit/>
            </a:bodyPr>
            <a:lstStyle/>
            <a:p>
              <a:pPr algn="ctr"/>
              <a:r>
                <a:rPr lang="en-US" dirty="0" smtClean="0">
                  <a:solidFill>
                    <a:srgbClr val="FF0000"/>
                  </a:solidFill>
                </a:rPr>
                <a:t>Intermediate Phase</a:t>
              </a:r>
              <a:endParaRPr lang="en-US" dirty="0">
                <a:solidFill>
                  <a:srgbClr val="FF0000"/>
                </a:solidFill>
              </a:endParaRPr>
            </a:p>
          </p:txBody>
        </p:sp>
      </p:grpSp>
      <p:grpSp>
        <p:nvGrpSpPr>
          <p:cNvPr id="4" name="Group 3"/>
          <p:cNvGrpSpPr/>
          <p:nvPr/>
        </p:nvGrpSpPr>
        <p:grpSpPr>
          <a:xfrm>
            <a:off x="6705600" y="5360975"/>
            <a:ext cx="2018454" cy="1367139"/>
            <a:chOff x="6344496" y="5370500"/>
            <a:chExt cx="2018454" cy="1367139"/>
          </a:xfrm>
        </p:grpSpPr>
        <p:pic>
          <p:nvPicPr>
            <p:cNvPr id="12" name="Picture 11" descr="Screen Clipping"/>
            <p:cNvPicPr>
              <a:picLocks noChangeAspect="1"/>
            </p:cNvPicPr>
            <p:nvPr/>
          </p:nvPicPr>
          <p:blipFill rotWithShape="1">
            <a:blip r:embed="rId4" cstate="print">
              <a:extLst>
                <a:ext uri="{28A0092B-C50C-407E-A947-70E740481C1C}">
                  <a14:useLocalDpi xmlns:a14="http://schemas.microsoft.com/office/drawing/2010/main" val="0"/>
                </a:ext>
              </a:extLst>
            </a:blip>
            <a:srcRect r="18227"/>
            <a:stretch/>
          </p:blipFill>
          <p:spPr>
            <a:xfrm>
              <a:off x="6344496" y="5370500"/>
              <a:ext cx="2018454" cy="1367139"/>
            </a:xfrm>
            <a:prstGeom prst="rect">
              <a:avLst/>
            </a:prstGeom>
            <a:ln w="12700">
              <a:solidFill>
                <a:schemeClr val="tx1"/>
              </a:solidFill>
            </a:ln>
          </p:spPr>
        </p:pic>
        <p:sp>
          <p:nvSpPr>
            <p:cNvPr id="9" name="TextBox 8"/>
            <p:cNvSpPr txBox="1"/>
            <p:nvPr/>
          </p:nvSpPr>
          <p:spPr>
            <a:xfrm>
              <a:off x="6344496" y="6317721"/>
              <a:ext cx="2018454" cy="369332"/>
            </a:xfrm>
            <a:prstGeom prst="rect">
              <a:avLst/>
            </a:prstGeom>
            <a:noFill/>
          </p:spPr>
          <p:txBody>
            <a:bodyPr wrap="square" rtlCol="0">
              <a:spAutoFit/>
            </a:bodyPr>
            <a:lstStyle/>
            <a:p>
              <a:pPr algn="ctr"/>
              <a:r>
                <a:rPr lang="en-US" dirty="0" smtClean="0">
                  <a:solidFill>
                    <a:srgbClr val="FF0000"/>
                  </a:solidFill>
                </a:rPr>
                <a:t>Final Phase</a:t>
              </a:r>
              <a:endParaRPr lang="en-US" dirty="0">
                <a:solidFill>
                  <a:srgbClr val="FF0000"/>
                </a:solidFill>
              </a:endParaRPr>
            </a:p>
          </p:txBody>
        </p:sp>
      </p:grpSp>
      <p:sp>
        <p:nvSpPr>
          <p:cNvPr id="13"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40</a:t>
            </a:fld>
            <a:endParaRPr lang="en-US" sz="2800" dirty="0"/>
          </a:p>
        </p:txBody>
      </p:sp>
    </p:spTree>
    <p:extLst>
      <p:ext uri="{BB962C8B-B14F-4D97-AF65-F5344CB8AC3E}">
        <p14:creationId xmlns:p14="http://schemas.microsoft.com/office/powerpoint/2010/main" val="35351318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38</a:t>
            </a:r>
            <a:endParaRPr lang="en-US" dirty="0"/>
          </a:p>
        </p:txBody>
      </p:sp>
      <p:sp>
        <p:nvSpPr>
          <p:cNvPr id="3" name="Content Placeholder 2"/>
          <p:cNvSpPr>
            <a:spLocks noGrp="1"/>
          </p:cNvSpPr>
          <p:nvPr>
            <p:ph sz="quarter" idx="1"/>
          </p:nvPr>
        </p:nvSpPr>
        <p:spPr>
          <a:xfrm>
            <a:off x="609600" y="1589566"/>
            <a:ext cx="4267200" cy="5020853"/>
          </a:xfrm>
        </p:spPr>
        <p:txBody>
          <a:bodyPr>
            <a:noAutofit/>
          </a:bodyPr>
          <a:lstStyle/>
          <a:p>
            <a:r>
              <a:rPr lang="en-US" sz="1600" dirty="0" smtClean="0"/>
              <a:t>Plan addresses BMPs for all phases of common development including individual building lots and out-parcels, etc. regardless of who owns or operates the individual sites. Include a typical and any situational lots applicable.</a:t>
            </a:r>
          </a:p>
          <a:p>
            <a:r>
              <a:rPr lang="en-US" sz="1500" dirty="0" smtClean="0">
                <a:solidFill>
                  <a:srgbClr val="FF0000"/>
                </a:solidFill>
              </a:rPr>
              <a:t>The Erosion, Sedimentation, &amp; Pollution Control Plans for a common development is designed for the life of the project and must include practices to be implemented by all secondary permittees involved, whether the primary permittee relinquishes ownership of the land rights or not. This includes providing an ES&amp;PC Plan for typical and situational lots for each secondary permittee (builder) who purchases a lot from the primary permittee (developer). Situational lots may include, but are not limited to, lots adjacent to state waters buffers (in which a double row of Type S sediment barriers must be shown adjacent to wetlands, lots with an extreme grade, etc.</a:t>
            </a:r>
            <a:endParaRPr lang="en-US" sz="1500" dirty="0">
              <a:solidFill>
                <a:srgbClr val="FF0000"/>
              </a:solidFill>
            </a:endParaRPr>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60000"/>
                    </a14:imgEffect>
                  </a14:imgLayer>
                </a14:imgProps>
              </a:ext>
              <a:ext uri="{28A0092B-C50C-407E-A947-70E740481C1C}">
                <a14:useLocalDpi xmlns:a14="http://schemas.microsoft.com/office/drawing/2010/main" val="0"/>
              </a:ext>
            </a:extLst>
          </a:blip>
          <a:srcRect l="7507" t="16269"/>
          <a:stretch/>
        </p:blipFill>
        <p:spPr bwMode="auto">
          <a:xfrm rot="5400000">
            <a:off x="4389585" y="2468415"/>
            <a:ext cx="4934020" cy="33499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41</a:t>
            </a:fld>
            <a:endParaRPr lang="en-US" sz="2800" dirty="0"/>
          </a:p>
        </p:txBody>
      </p:sp>
    </p:spTree>
    <p:extLst>
      <p:ext uri="{BB962C8B-B14F-4D97-AF65-F5344CB8AC3E}">
        <p14:creationId xmlns:p14="http://schemas.microsoft.com/office/powerpoint/2010/main" val="15274878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39</a:t>
            </a:r>
            <a:endParaRPr lang="en-US" dirty="0"/>
          </a:p>
        </p:txBody>
      </p:sp>
      <p:sp>
        <p:nvSpPr>
          <p:cNvPr id="3" name="Content Placeholder 2"/>
          <p:cNvSpPr>
            <a:spLocks noGrp="1"/>
          </p:cNvSpPr>
          <p:nvPr>
            <p:ph sz="quarter" idx="1"/>
          </p:nvPr>
        </p:nvSpPr>
        <p:spPr/>
        <p:txBody>
          <a:bodyPr/>
          <a:lstStyle/>
          <a:p>
            <a:r>
              <a:rPr lang="en-US" dirty="0" smtClean="0"/>
              <a:t>Graphic Scale &amp; North Arrow</a:t>
            </a:r>
          </a:p>
          <a:p>
            <a:r>
              <a:rPr lang="en-US" dirty="0" smtClean="0">
                <a:solidFill>
                  <a:srgbClr val="FF0000"/>
                </a:solidFill>
              </a:rPr>
              <a:t>The graphic scale and north arrow must be clearly shown on all phases of the ES&amp;PC Plan sheets.</a:t>
            </a:r>
            <a:endParaRPr lang="en-US" dirty="0">
              <a:solidFill>
                <a:srgbClr val="FF0000"/>
              </a:solidFill>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5245" y="3276600"/>
            <a:ext cx="835390" cy="3319766"/>
          </a:xfrm>
          <a:prstGeom prst="rect">
            <a:avLst/>
          </a:prstGeom>
          <a:ln>
            <a:solidFill>
              <a:schemeClr val="tx1"/>
            </a:solidFill>
          </a:ln>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962399"/>
            <a:ext cx="4982036" cy="1414209"/>
          </a:xfrm>
          <a:prstGeom prst="rect">
            <a:avLst/>
          </a:prstGeom>
          <a:ln>
            <a:solidFill>
              <a:schemeClr val="tx1"/>
            </a:solidFill>
          </a:ln>
        </p:spPr>
      </p:pic>
      <p:sp>
        <p:nvSpPr>
          <p:cNvPr id="6"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42</a:t>
            </a:fld>
            <a:endParaRPr lang="en-US" sz="2800" dirty="0"/>
          </a:p>
        </p:txBody>
      </p:sp>
    </p:spTree>
    <p:extLst>
      <p:ext uri="{BB962C8B-B14F-4D97-AF65-F5344CB8AC3E}">
        <p14:creationId xmlns:p14="http://schemas.microsoft.com/office/powerpoint/2010/main" val="17938069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40</a:t>
            </a:r>
            <a:endParaRPr lang="en-US" dirty="0"/>
          </a:p>
        </p:txBody>
      </p:sp>
      <p:sp>
        <p:nvSpPr>
          <p:cNvPr id="3" name="Content Placeholder 2"/>
          <p:cNvSpPr>
            <a:spLocks noGrp="1"/>
          </p:cNvSpPr>
          <p:nvPr>
            <p:ph sz="quarter" idx="1"/>
          </p:nvPr>
        </p:nvSpPr>
        <p:spPr>
          <a:xfrm>
            <a:off x="612648" y="1600200"/>
            <a:ext cx="8153400" cy="4724400"/>
          </a:xfrm>
        </p:spPr>
        <p:txBody>
          <a:bodyPr>
            <a:normAutofit fontScale="92500" lnSpcReduction="10000"/>
          </a:bodyPr>
          <a:lstStyle/>
          <a:p>
            <a:r>
              <a:rPr lang="en-US" sz="2800" dirty="0" smtClean="0"/>
              <a:t>Existing and proposed contour lines with contour lines drawn at an interval in accordance with the following:</a:t>
            </a:r>
          </a:p>
          <a:p>
            <a:endParaRPr lang="en-US" sz="2800" dirty="0" smtClean="0">
              <a:solidFill>
                <a:srgbClr val="FF0000"/>
              </a:solidFill>
            </a:endParaRPr>
          </a:p>
          <a:p>
            <a:endParaRPr lang="en-US" sz="2800" dirty="0" smtClean="0">
              <a:solidFill>
                <a:srgbClr val="FF0000"/>
              </a:solidFill>
            </a:endParaRPr>
          </a:p>
          <a:p>
            <a:endParaRPr lang="en-US" sz="2800" dirty="0" smtClean="0">
              <a:solidFill>
                <a:srgbClr val="FF0000"/>
              </a:solidFill>
            </a:endParaRPr>
          </a:p>
          <a:p>
            <a:pPr marL="0" indent="0">
              <a:buNone/>
            </a:pPr>
            <a:endParaRPr lang="en-US" sz="2800" dirty="0" smtClean="0">
              <a:solidFill>
                <a:srgbClr val="FF0000"/>
              </a:solidFill>
            </a:endParaRPr>
          </a:p>
          <a:p>
            <a:r>
              <a:rPr lang="en-US" sz="2800" dirty="0" smtClean="0">
                <a:solidFill>
                  <a:srgbClr val="FF0000"/>
                </a:solidFill>
              </a:rPr>
              <a:t>The </a:t>
            </a:r>
            <a:r>
              <a:rPr lang="en-US" sz="2800" dirty="0">
                <a:solidFill>
                  <a:srgbClr val="FF0000"/>
                </a:solidFill>
              </a:rPr>
              <a:t>initial, intermediate, and final phase sheets of the Plan must show the proposed grade in bold contour lines with the above intervals overlaying the original contour lines. Elevations of both the existing and proposed contour lines must be shown.</a:t>
            </a:r>
          </a:p>
          <a:p>
            <a:endParaRPr lang="en-US" dirty="0">
              <a:latin typeface="Georgia" panose="02040502050405020303" pitchFamily="18"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590800"/>
            <a:ext cx="6565088" cy="1457475"/>
          </a:xfrm>
          <a:prstGeom prst="rect">
            <a:avLst/>
          </a:prstGeom>
        </p:spPr>
      </p:pic>
      <p:sp>
        <p:nvSpPr>
          <p:cNvPr id="5"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43</a:t>
            </a:fld>
            <a:endParaRPr lang="en-US" sz="2800" dirty="0"/>
          </a:p>
        </p:txBody>
      </p:sp>
    </p:spTree>
    <p:extLst>
      <p:ext uri="{BB962C8B-B14F-4D97-AF65-F5344CB8AC3E}">
        <p14:creationId xmlns:p14="http://schemas.microsoft.com/office/powerpoint/2010/main" val="2927474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41</a:t>
            </a:r>
            <a:endParaRPr lang="en-US" dirty="0"/>
          </a:p>
        </p:txBody>
      </p:sp>
      <p:sp>
        <p:nvSpPr>
          <p:cNvPr id="3" name="Content Placeholder 2"/>
          <p:cNvSpPr>
            <a:spLocks noGrp="1"/>
          </p:cNvSpPr>
          <p:nvPr>
            <p:ph sz="quarter" idx="1"/>
          </p:nvPr>
        </p:nvSpPr>
        <p:spPr/>
        <p:txBody>
          <a:bodyPr>
            <a:noAutofit/>
          </a:bodyPr>
          <a:lstStyle/>
          <a:p>
            <a:r>
              <a:rPr lang="en-US" sz="2500" dirty="0" smtClean="0"/>
              <a:t>Use of alternative BMPs whose performance has been documented to be equivalent to or superior to conventional BMPs as certified by a Design Professional (unless disapproved by EPD or the GSWCC). </a:t>
            </a:r>
          </a:p>
          <a:p>
            <a:r>
              <a:rPr lang="en-US" sz="2500" dirty="0" smtClean="0">
                <a:solidFill>
                  <a:srgbClr val="FF0000"/>
                </a:solidFill>
              </a:rPr>
              <a:t>Please refer to the Alternative BMP Guidance Document found at www.gaswcc.org</a:t>
            </a:r>
            <a:endParaRPr lang="en-US" sz="2500" dirty="0">
              <a:solidFill>
                <a:srgbClr val="FF0000"/>
              </a:solidFill>
            </a:endParaRPr>
          </a:p>
        </p:txBody>
      </p:sp>
      <p:pic>
        <p:nvPicPr>
          <p:cNvPr id="5" name="Content Placeholder 4" descr="Screen Clipping"/>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800600" y="1676400"/>
            <a:ext cx="3874077" cy="4858701"/>
          </a:xfrm>
          <a:ln>
            <a:solidFill>
              <a:schemeClr val="tx1"/>
            </a:solidFill>
          </a:ln>
        </p:spPr>
      </p:pic>
      <p:sp>
        <p:nvSpPr>
          <p:cNvPr id="6"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44</a:t>
            </a:fld>
            <a:endParaRPr lang="en-US" sz="2800" dirty="0"/>
          </a:p>
        </p:txBody>
      </p:sp>
    </p:spTree>
    <p:extLst>
      <p:ext uri="{BB962C8B-B14F-4D97-AF65-F5344CB8AC3E}">
        <p14:creationId xmlns:p14="http://schemas.microsoft.com/office/powerpoint/2010/main" val="21408642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42</a:t>
            </a:r>
            <a:endParaRPr lang="en-US" dirty="0"/>
          </a:p>
        </p:txBody>
      </p:sp>
      <p:sp>
        <p:nvSpPr>
          <p:cNvPr id="3" name="Content Placeholder 2"/>
          <p:cNvSpPr>
            <a:spLocks noGrp="1"/>
          </p:cNvSpPr>
          <p:nvPr>
            <p:ph sz="quarter" idx="1"/>
          </p:nvPr>
        </p:nvSpPr>
        <p:spPr>
          <a:xfrm>
            <a:off x="609600" y="1600200"/>
            <a:ext cx="3886200" cy="4572000"/>
          </a:xfrm>
        </p:spPr>
        <p:txBody>
          <a:bodyPr>
            <a:normAutofit/>
          </a:bodyPr>
          <a:lstStyle/>
          <a:p>
            <a:r>
              <a:rPr lang="en-US" dirty="0"/>
              <a:t>Use of alternative BMP for application to the Equivalent BMP List. </a:t>
            </a:r>
            <a:endParaRPr lang="en-US" dirty="0" smtClean="0"/>
          </a:p>
          <a:p>
            <a:r>
              <a:rPr lang="en-US" dirty="0" smtClean="0">
                <a:solidFill>
                  <a:srgbClr val="FF0000"/>
                </a:solidFill>
              </a:rPr>
              <a:t>Please </a:t>
            </a:r>
            <a:r>
              <a:rPr lang="en-US" dirty="0">
                <a:solidFill>
                  <a:srgbClr val="FF0000"/>
                </a:solidFill>
              </a:rPr>
              <a:t>refer to Appendix A-2 of the Manual for Erosion &amp; Sediment Control in Georgia 2016 Edition.</a:t>
            </a:r>
          </a:p>
        </p:txBody>
      </p:sp>
      <p:sp>
        <p:nvSpPr>
          <p:cNvPr id="6"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45</a:t>
            </a:fld>
            <a:endParaRPr lang="en-US" sz="2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1154" y="1549400"/>
            <a:ext cx="4062846" cy="5257800"/>
          </a:xfrm>
          <a:prstGeom prst="rect">
            <a:avLst/>
          </a:prstGeom>
        </p:spPr>
      </p:pic>
    </p:spTree>
    <p:extLst>
      <p:ext uri="{BB962C8B-B14F-4D97-AF65-F5344CB8AC3E}">
        <p14:creationId xmlns:p14="http://schemas.microsoft.com/office/powerpoint/2010/main" val="16218678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43</a:t>
            </a:r>
            <a:endParaRPr lang="en-US" dirty="0"/>
          </a:p>
        </p:txBody>
      </p:sp>
      <p:sp>
        <p:nvSpPr>
          <p:cNvPr id="3" name="Content Placeholder 2"/>
          <p:cNvSpPr>
            <a:spLocks noGrp="1"/>
          </p:cNvSpPr>
          <p:nvPr>
            <p:ph sz="quarter" idx="1"/>
          </p:nvPr>
        </p:nvSpPr>
        <p:spPr>
          <a:xfrm>
            <a:off x="381000" y="1589566"/>
            <a:ext cx="4267200" cy="4811233"/>
          </a:xfrm>
        </p:spPr>
        <p:txBody>
          <a:bodyPr>
            <a:noAutofit/>
          </a:bodyPr>
          <a:lstStyle/>
          <a:p>
            <a:r>
              <a:rPr lang="en-US" sz="2000" dirty="0" smtClean="0"/>
              <a:t>Delineation of the applicable 25-foot or 50-foot undisturbed buffers adjacent to state waters and any additional buffers required by the Local Issuing Authority. Clearly note and delineate areas of impact.</a:t>
            </a:r>
          </a:p>
          <a:p>
            <a:r>
              <a:rPr lang="en-US" sz="1800" dirty="0" smtClean="0">
                <a:solidFill>
                  <a:srgbClr val="FF0000"/>
                </a:solidFill>
              </a:rPr>
              <a:t>The State Law of Georgia mandates these minimum undisturbed buffers, but the Local Issuing Authority are allowed to require more stringent buffers of state waters. The minimum undisturbed buffers required by the state and all other buffers of state waters required by the issuing authority must be delineated. Any undisturbed buffer area that is impacted by the project site must be noted on the Plan.</a:t>
            </a:r>
            <a:endParaRPr lang="en-US" sz="18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905000"/>
            <a:ext cx="3718560" cy="411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46</a:t>
            </a:fld>
            <a:endParaRPr lang="en-US" sz="2800" dirty="0"/>
          </a:p>
        </p:txBody>
      </p:sp>
    </p:spTree>
    <p:extLst>
      <p:ext uri="{BB962C8B-B14F-4D97-AF65-F5344CB8AC3E}">
        <p14:creationId xmlns:p14="http://schemas.microsoft.com/office/powerpoint/2010/main" val="39070710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44</a:t>
            </a:r>
            <a:endParaRPr lang="en-US" dirty="0"/>
          </a:p>
        </p:txBody>
      </p:sp>
      <p:sp>
        <p:nvSpPr>
          <p:cNvPr id="3" name="Content Placeholder 2"/>
          <p:cNvSpPr>
            <a:spLocks noGrp="1"/>
          </p:cNvSpPr>
          <p:nvPr>
            <p:ph sz="quarter" idx="1"/>
          </p:nvPr>
        </p:nvSpPr>
        <p:spPr/>
        <p:txBody>
          <a:bodyPr>
            <a:noAutofit/>
          </a:bodyPr>
          <a:lstStyle/>
          <a:p>
            <a:r>
              <a:rPr lang="en-US" sz="1800" dirty="0" smtClean="0"/>
              <a:t>Delineation of on-site wetlands and all state waters located on and within 200 feet of the project site.</a:t>
            </a:r>
          </a:p>
          <a:p>
            <a:r>
              <a:rPr lang="en-US" sz="1500" u="sng" dirty="0" smtClean="0">
                <a:solidFill>
                  <a:srgbClr val="FF0000"/>
                </a:solidFill>
              </a:rPr>
              <a:t>ALL STATE WATERS LOCATED ON AND WITHIN 200 FEET OF THE  PROJECT SITE MUST BE DELINEATED ON ALL PHASES OF THE PLAN.</a:t>
            </a:r>
          </a:p>
          <a:p>
            <a:r>
              <a:rPr lang="en-US" sz="1500" dirty="0" smtClean="0">
                <a:solidFill>
                  <a:srgbClr val="FF0000"/>
                </a:solidFill>
              </a:rPr>
              <a:t>When a project is located in a jurisdiction with a certified Local Issuing Authority and the LIA must make a determination of State waters that are not delineated on the Plan, the Plan review could be delayed for beyond the full forty-five day review time allowed to the LIA, or the full thirty-five day review time allowed to the District if the District is reviewing the Plan. For all projects in a jurisdiction where there is no certified Local Issuing Authority regulating that project, EPD is responsible for State waters determinations and there is no time limits for reviewing the Plan.</a:t>
            </a:r>
          </a:p>
          <a:p>
            <a:r>
              <a:rPr lang="en-US" sz="1500" u="sng" dirty="0" smtClean="0">
                <a:solidFill>
                  <a:srgbClr val="FF0000"/>
                </a:solidFill>
              </a:rPr>
              <a:t>ALL WETLANDS LOCATED WITHIN THE PROJECT SITE ONLY MUST BE DELINEATED.</a:t>
            </a:r>
          </a:p>
          <a:p>
            <a:r>
              <a:rPr lang="en-US" sz="1500" dirty="0" smtClean="0">
                <a:solidFill>
                  <a:srgbClr val="FF0000"/>
                </a:solidFill>
              </a:rPr>
              <a:t>If the Local Issuing Authority requires an undisturbed buffer of wetlands, delineate required buffer.</a:t>
            </a:r>
            <a:endParaRPr lang="en-US" sz="1500"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4876800"/>
            <a:ext cx="5378400" cy="1908000"/>
          </a:xfrm>
          <a:prstGeom prst="rect">
            <a:avLst/>
          </a:prstGeom>
        </p:spPr>
      </p:pic>
      <p:sp>
        <p:nvSpPr>
          <p:cNvPr id="6"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47</a:t>
            </a:fld>
            <a:endParaRPr lang="en-US" sz="2800" dirty="0"/>
          </a:p>
        </p:txBody>
      </p:sp>
    </p:spTree>
    <p:extLst>
      <p:ext uri="{BB962C8B-B14F-4D97-AF65-F5344CB8AC3E}">
        <p14:creationId xmlns:p14="http://schemas.microsoft.com/office/powerpoint/2010/main" val="32783526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45</a:t>
            </a:r>
            <a:endParaRPr lang="en-US" dirty="0"/>
          </a:p>
        </p:txBody>
      </p:sp>
      <p:sp>
        <p:nvSpPr>
          <p:cNvPr id="3" name="Content Placeholder 2"/>
          <p:cNvSpPr>
            <a:spLocks noGrp="1"/>
          </p:cNvSpPr>
          <p:nvPr>
            <p:ph sz="quarter" idx="1"/>
          </p:nvPr>
        </p:nvSpPr>
        <p:spPr/>
        <p:txBody>
          <a:bodyPr>
            <a:normAutofit fontScale="92500"/>
          </a:bodyPr>
          <a:lstStyle/>
          <a:p>
            <a:r>
              <a:rPr lang="en-US" sz="2400" dirty="0" smtClean="0"/>
              <a:t>Delineation and acreage of contributing drainage basins on the project site.</a:t>
            </a:r>
          </a:p>
          <a:p>
            <a:r>
              <a:rPr lang="en-US" sz="2200" dirty="0" smtClean="0">
                <a:solidFill>
                  <a:srgbClr val="FF0000"/>
                </a:solidFill>
              </a:rPr>
              <a:t>All existing drainage basins on the project site and their acreage must be delineated on the existing conditions and/or on the initial phase of the Plan. As the basins are altered or new ones created during intermediate and final phases, the new basins and their acreage must be delineated throughout each phase of the Plan.</a:t>
            </a:r>
            <a:endParaRPr lang="en-US" sz="2200" dirty="0">
              <a:solidFill>
                <a:srgbClr val="FF00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9464" y="1905001"/>
            <a:ext cx="4260559" cy="4191000"/>
          </a:xfrm>
          <a:prstGeom prst="rect">
            <a:avLst/>
          </a:prstGeom>
          <a:ln w="28575">
            <a:solidFill>
              <a:schemeClr val="tx1"/>
            </a:solidFill>
          </a:ln>
        </p:spPr>
      </p:pic>
      <p:sp>
        <p:nvSpPr>
          <p:cNvPr id="5"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48</a:t>
            </a:fld>
            <a:endParaRPr lang="en-US" sz="2800" dirty="0"/>
          </a:p>
        </p:txBody>
      </p:sp>
    </p:spTree>
    <p:extLst>
      <p:ext uri="{BB962C8B-B14F-4D97-AF65-F5344CB8AC3E}">
        <p14:creationId xmlns:p14="http://schemas.microsoft.com/office/powerpoint/2010/main" val="15634255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46</a:t>
            </a:r>
            <a:endParaRPr lang="en-US" dirty="0"/>
          </a:p>
        </p:txBody>
      </p:sp>
      <p:pic>
        <p:nvPicPr>
          <p:cNvPr id="7" name="Content Placeholder 6" descr="Screen Clipping"/>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04800" y="1770904"/>
            <a:ext cx="2706793" cy="3505200"/>
          </a:xfrm>
          <a:ln w="28575">
            <a:solidFill>
              <a:schemeClr val="tx1"/>
            </a:solidFill>
          </a:ln>
        </p:spPr>
      </p:pic>
      <p:sp>
        <p:nvSpPr>
          <p:cNvPr id="4" name="Content Placeholder 3"/>
          <p:cNvSpPr>
            <a:spLocks noGrp="1"/>
          </p:cNvSpPr>
          <p:nvPr>
            <p:ph sz="quarter" idx="2"/>
          </p:nvPr>
        </p:nvSpPr>
        <p:spPr>
          <a:xfrm>
            <a:off x="5181600" y="1600200"/>
            <a:ext cx="3886200" cy="4572000"/>
          </a:xfrm>
        </p:spPr>
        <p:txBody>
          <a:bodyPr>
            <a:noAutofit/>
          </a:bodyPr>
          <a:lstStyle/>
          <a:p>
            <a:r>
              <a:rPr lang="en-US" sz="2400" dirty="0" smtClean="0"/>
              <a:t>Provide hydrology study and maps of drainage basins for both pre and post developed conditions.</a:t>
            </a:r>
          </a:p>
          <a:p>
            <a:r>
              <a:rPr lang="en-US" sz="2400" dirty="0" smtClean="0">
                <a:solidFill>
                  <a:srgbClr val="FF0000"/>
                </a:solidFill>
              </a:rPr>
              <a:t>Hydrology study and drainage maps should be separate from the Plan. Maps should include each individual basin draining to, through and from the project site, with each one delineated, labeled and showing its total acreage.</a:t>
            </a:r>
            <a:endParaRPr lang="en-US" sz="2400" dirty="0">
              <a:solidFill>
                <a:srgbClr val="FF0000"/>
              </a:solidFill>
            </a:endParaRP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799" y="3276600"/>
            <a:ext cx="2694127" cy="3486896"/>
          </a:xfrm>
          <a:prstGeom prst="rect">
            <a:avLst/>
          </a:prstGeom>
          <a:ln w="28575">
            <a:solidFill>
              <a:schemeClr val="tx1"/>
            </a:solidFill>
          </a:ln>
        </p:spPr>
      </p:pic>
      <p:sp>
        <p:nvSpPr>
          <p:cNvPr id="9" name="TextBox 8"/>
          <p:cNvSpPr txBox="1"/>
          <p:nvPr/>
        </p:nvSpPr>
        <p:spPr>
          <a:xfrm>
            <a:off x="1579641" y="1999504"/>
            <a:ext cx="2184954" cy="369332"/>
          </a:xfrm>
          <a:prstGeom prst="rect">
            <a:avLst/>
          </a:prstGeom>
          <a:noFill/>
        </p:spPr>
        <p:txBody>
          <a:bodyPr wrap="square" rtlCol="0">
            <a:spAutoFit/>
          </a:bodyPr>
          <a:lstStyle/>
          <a:p>
            <a:pPr algn="ctr"/>
            <a:r>
              <a:rPr lang="en-US" dirty="0" smtClean="0">
                <a:solidFill>
                  <a:srgbClr val="FF0000"/>
                </a:solidFill>
              </a:rPr>
              <a:t>PRE-DEVELOPED</a:t>
            </a:r>
            <a:endParaRPr lang="en-US" dirty="0">
              <a:solidFill>
                <a:srgbClr val="FF0000"/>
              </a:solidFill>
            </a:endParaRPr>
          </a:p>
        </p:txBody>
      </p:sp>
      <p:sp>
        <p:nvSpPr>
          <p:cNvPr id="10" name="TextBox 9"/>
          <p:cNvSpPr txBox="1"/>
          <p:nvPr/>
        </p:nvSpPr>
        <p:spPr>
          <a:xfrm>
            <a:off x="914400" y="5657104"/>
            <a:ext cx="2260323" cy="369332"/>
          </a:xfrm>
          <a:prstGeom prst="rect">
            <a:avLst/>
          </a:prstGeom>
          <a:noFill/>
        </p:spPr>
        <p:txBody>
          <a:bodyPr wrap="square" rtlCol="0">
            <a:spAutoFit/>
          </a:bodyPr>
          <a:lstStyle/>
          <a:p>
            <a:pPr algn="ctr"/>
            <a:r>
              <a:rPr lang="en-US" dirty="0" smtClean="0">
                <a:solidFill>
                  <a:srgbClr val="FF0000"/>
                </a:solidFill>
              </a:rPr>
              <a:t>POST-DEVELOPED</a:t>
            </a:r>
            <a:endParaRPr lang="en-US" dirty="0">
              <a:solidFill>
                <a:srgbClr val="FF0000"/>
              </a:solidFill>
            </a:endParaRPr>
          </a:p>
        </p:txBody>
      </p:sp>
      <p:sp>
        <p:nvSpPr>
          <p:cNvPr id="11"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49</a:t>
            </a:fld>
            <a:endParaRPr lang="en-US" sz="2800" dirty="0"/>
          </a:p>
        </p:txBody>
      </p:sp>
    </p:spTree>
    <p:extLst>
      <p:ext uri="{BB962C8B-B14F-4D97-AF65-F5344CB8AC3E}">
        <p14:creationId xmlns:p14="http://schemas.microsoft.com/office/powerpoint/2010/main" val="3817580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4 </a:t>
            </a:r>
            <a:endParaRPr lang="en-US" dirty="0"/>
          </a:p>
        </p:txBody>
      </p:sp>
      <p:sp>
        <p:nvSpPr>
          <p:cNvPr id="3" name="Content Placeholder 2"/>
          <p:cNvSpPr>
            <a:spLocks noGrp="1"/>
          </p:cNvSpPr>
          <p:nvPr>
            <p:ph sz="quarter" idx="1"/>
          </p:nvPr>
        </p:nvSpPr>
        <p:spPr>
          <a:xfrm>
            <a:off x="612648" y="1600200"/>
            <a:ext cx="8153400" cy="2590800"/>
          </a:xfrm>
        </p:spPr>
        <p:txBody>
          <a:bodyPr/>
          <a:lstStyle/>
          <a:p>
            <a:r>
              <a:rPr lang="en-US" dirty="0" smtClean="0"/>
              <a:t>The name and phone number of the 24-hour local contact responsible for erosion, sedimentation, and pollution controls.</a:t>
            </a:r>
          </a:p>
          <a:p>
            <a:r>
              <a:rPr lang="en-US" dirty="0" smtClean="0">
                <a:solidFill>
                  <a:srgbClr val="FF0000"/>
                </a:solidFill>
              </a:rPr>
              <a:t>May be shown on ES&amp;PC Plan sheets and/or ES&amp;PC notes.</a:t>
            </a:r>
            <a:endParaRPr lang="en-US" dirty="0">
              <a:solidFill>
                <a:srgbClr val="FF0000"/>
              </a:solidFill>
            </a:endParaRPr>
          </a:p>
        </p:txBody>
      </p:sp>
      <p:sp>
        <p:nvSpPr>
          <p:cNvPr id="4" name="Rectangle 3"/>
          <p:cNvSpPr/>
          <p:nvPr/>
        </p:nvSpPr>
        <p:spPr>
          <a:xfrm>
            <a:off x="2971800" y="4038600"/>
            <a:ext cx="4114800" cy="1981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105150" y="4152037"/>
            <a:ext cx="3810000" cy="1754326"/>
          </a:xfrm>
          <a:prstGeom prst="rect">
            <a:avLst/>
          </a:prstGeom>
          <a:noFill/>
        </p:spPr>
        <p:txBody>
          <a:bodyPr wrap="square" rtlCol="0">
            <a:spAutoFit/>
          </a:bodyPr>
          <a:lstStyle/>
          <a:p>
            <a:pPr algn="ctr"/>
            <a:r>
              <a:rPr lang="en-US" sz="3600" dirty="0" smtClean="0"/>
              <a:t>24 Hour Contact:</a:t>
            </a:r>
          </a:p>
          <a:p>
            <a:pPr algn="ctr"/>
            <a:r>
              <a:rPr lang="en-US" sz="3600" dirty="0" smtClean="0"/>
              <a:t>John Doe</a:t>
            </a:r>
          </a:p>
          <a:p>
            <a:pPr algn="ctr"/>
            <a:r>
              <a:rPr lang="en-US" sz="3600" dirty="0" smtClean="0"/>
              <a:t>555-555-5555</a:t>
            </a:r>
            <a:endParaRPr lang="en-US" sz="3600" dirty="0"/>
          </a:p>
        </p:txBody>
      </p:sp>
      <p:sp>
        <p:nvSpPr>
          <p:cNvPr id="6"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5</a:t>
            </a:fld>
            <a:endParaRPr lang="en-US" sz="2800" dirty="0"/>
          </a:p>
        </p:txBody>
      </p:sp>
    </p:spTree>
    <p:extLst>
      <p:ext uri="{BB962C8B-B14F-4D97-AF65-F5344CB8AC3E}">
        <p14:creationId xmlns:p14="http://schemas.microsoft.com/office/powerpoint/2010/main" val="4724716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47</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An estimate of the runoff coefficient or peak discharge flow of the site prior to and after construction activities are completed.</a:t>
            </a:r>
          </a:p>
          <a:p>
            <a:r>
              <a:rPr lang="en-US" dirty="0" smtClean="0">
                <a:solidFill>
                  <a:srgbClr val="FF0000"/>
                </a:solidFill>
              </a:rPr>
              <a:t>The Plan must provide both pre and post construction estimates of the runoff coefficient or peak discharge flow for the site. This can be in the form of a hydrologic study so long as that study is made a part of the Plan and accompanies the Plan. A complete hydrologic study is not required element of the Plan, only the pre and post construction estimates of the run-off coefficient or peak discharge flow for the site.</a:t>
            </a:r>
            <a:endParaRPr lang="en-US" dirty="0">
              <a:solidFill>
                <a:srgbClr val="FF0000"/>
              </a:solidFill>
            </a:endParaRPr>
          </a:p>
        </p:txBody>
      </p:sp>
      <p:pic>
        <p:nvPicPr>
          <p:cNvPr id="5" name="Content Placeholder 4" descr="Screen Clipping"/>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581400" y="5943600"/>
            <a:ext cx="4724400" cy="688975"/>
          </a:xfrm>
          <a:ln w="19050">
            <a:solidFill>
              <a:schemeClr val="tx1"/>
            </a:solidFill>
          </a:ln>
        </p:spPr>
      </p:pic>
      <p:sp>
        <p:nvSpPr>
          <p:cNvPr id="6"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50</a:t>
            </a:fld>
            <a:endParaRPr lang="en-US" sz="2800" dirty="0"/>
          </a:p>
        </p:txBody>
      </p:sp>
    </p:spTree>
    <p:extLst>
      <p:ext uri="{BB962C8B-B14F-4D97-AF65-F5344CB8AC3E}">
        <p14:creationId xmlns:p14="http://schemas.microsoft.com/office/powerpoint/2010/main" val="21255590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48</a:t>
            </a:r>
            <a:endParaRPr lang="en-US" dirty="0"/>
          </a:p>
        </p:txBody>
      </p:sp>
      <p:sp>
        <p:nvSpPr>
          <p:cNvPr id="3" name="Content Placeholder 2"/>
          <p:cNvSpPr>
            <a:spLocks noGrp="1"/>
          </p:cNvSpPr>
          <p:nvPr>
            <p:ph sz="quarter" idx="1"/>
          </p:nvPr>
        </p:nvSpPr>
        <p:spPr>
          <a:xfrm>
            <a:off x="612648" y="1524000"/>
            <a:ext cx="8302752" cy="4495800"/>
          </a:xfrm>
        </p:spPr>
        <p:txBody>
          <a:bodyPr>
            <a:normAutofit/>
          </a:bodyPr>
          <a:lstStyle/>
          <a:p>
            <a:r>
              <a:rPr lang="en-US" sz="1800" dirty="0" smtClean="0"/>
              <a:t>Storm-drain pipe and weir velocities with appropriate outlet protection to accommodate discharges without erosion. Identify/Delineate all storm water discharge points.</a:t>
            </a:r>
          </a:p>
          <a:p>
            <a:r>
              <a:rPr lang="en-US" sz="1400" dirty="0" smtClean="0">
                <a:solidFill>
                  <a:srgbClr val="FF0000"/>
                </a:solidFill>
              </a:rPr>
              <a:t>The storm-drain pipe and weir velocities must show the flow characteristics of the pipe at full flow including pipe diameter, flow rate (</a:t>
            </a:r>
            <a:r>
              <a:rPr lang="en-US" sz="1400" dirty="0" err="1" smtClean="0">
                <a:solidFill>
                  <a:srgbClr val="FF0000"/>
                </a:solidFill>
              </a:rPr>
              <a:t>cfs</a:t>
            </a:r>
            <a:r>
              <a:rPr lang="en-US" sz="1400" dirty="0" smtClean="0">
                <a:solidFill>
                  <a:srgbClr val="FF0000"/>
                </a:solidFill>
              </a:rPr>
              <a:t>), velocity (fps), and </a:t>
            </a:r>
            <a:r>
              <a:rPr lang="en-US" sz="1400" dirty="0" err="1" smtClean="0">
                <a:solidFill>
                  <a:srgbClr val="FF0000"/>
                </a:solidFill>
              </a:rPr>
              <a:t>tailwater</a:t>
            </a:r>
            <a:r>
              <a:rPr lang="en-US" sz="1400" dirty="0" smtClean="0">
                <a:solidFill>
                  <a:srgbClr val="FF0000"/>
                </a:solidFill>
              </a:rPr>
              <a:t> conditions. This information should be shown in a chart on the storm-drain profile sheet, ES&amp;PC intermediate phase sheet or on the ES&amp;PC detail sheet that shows outlet protection. The dimensions of the apron must include length (La), width at the headwall (W1), down-stream width (W2), average stone diameter (d50), and stone depth (D) designed in accordance with Figures </a:t>
            </a:r>
            <a:r>
              <a:rPr lang="en-US" sz="1400" dirty="0" smtClean="0">
                <a:solidFill>
                  <a:srgbClr val="FF0000"/>
                </a:solidFill>
              </a:rPr>
              <a:t>6-34.1 </a:t>
            </a:r>
            <a:r>
              <a:rPr lang="en-US" sz="1400" dirty="0" smtClean="0">
                <a:solidFill>
                  <a:srgbClr val="FF0000"/>
                </a:solidFill>
              </a:rPr>
              <a:t>and </a:t>
            </a:r>
            <a:r>
              <a:rPr lang="en-US" sz="1400" dirty="0" smtClean="0">
                <a:solidFill>
                  <a:srgbClr val="FF0000"/>
                </a:solidFill>
              </a:rPr>
              <a:t>6-34.2 </a:t>
            </a:r>
            <a:r>
              <a:rPr lang="en-US" sz="1400" dirty="0" smtClean="0">
                <a:solidFill>
                  <a:srgbClr val="FF0000"/>
                </a:solidFill>
              </a:rPr>
              <a:t>in the Manual. These should be shown in a chart on ES&amp;PC intermediate and/or final phase sheet or ES&amp;PC detail sheet with outlet protection. Velocity dissipation devices shall be placed at all discharge locations and along the length of any outfall channel for the purpose of providing a non-erosive velocity flow from the structure to a water course so that the natural physical and biological functions and characteristics are maintained and protected.</a:t>
            </a:r>
            <a:endParaRPr lang="en-US" sz="1400" dirty="0">
              <a:solidFill>
                <a:srgbClr val="FF0000"/>
              </a:solidFill>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4705124"/>
            <a:ext cx="2697428" cy="2152876"/>
          </a:xfrm>
          <a:prstGeom prst="rect">
            <a:avLst/>
          </a:prstGeom>
          <a:ln w="28575">
            <a:solidFill>
              <a:schemeClr val="tx1"/>
            </a:solidFill>
          </a:ln>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799" y="4945600"/>
            <a:ext cx="5434473" cy="1607600"/>
          </a:xfrm>
          <a:prstGeom prst="rect">
            <a:avLst/>
          </a:prstGeom>
          <a:ln w="28575">
            <a:solidFill>
              <a:schemeClr val="tx1"/>
            </a:solidFill>
          </a:ln>
        </p:spPr>
      </p:pic>
      <p:sp>
        <p:nvSpPr>
          <p:cNvPr id="6"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51</a:t>
            </a:fld>
            <a:endParaRPr lang="en-US" sz="2800" dirty="0"/>
          </a:p>
        </p:txBody>
      </p:sp>
    </p:spTree>
    <p:extLst>
      <p:ext uri="{BB962C8B-B14F-4D97-AF65-F5344CB8AC3E}">
        <p14:creationId xmlns:p14="http://schemas.microsoft.com/office/powerpoint/2010/main" val="4152435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49</a:t>
            </a:r>
            <a:endParaRPr lang="en-US" dirty="0"/>
          </a:p>
        </p:txBody>
      </p:sp>
      <p:sp>
        <p:nvSpPr>
          <p:cNvPr id="3" name="Content Placeholder 2"/>
          <p:cNvSpPr>
            <a:spLocks noGrp="1"/>
          </p:cNvSpPr>
          <p:nvPr>
            <p:ph sz="quarter" idx="1"/>
          </p:nvPr>
        </p:nvSpPr>
        <p:spPr/>
        <p:txBody>
          <a:bodyPr>
            <a:noAutofit/>
          </a:bodyPr>
          <a:lstStyle/>
          <a:p>
            <a:r>
              <a:rPr lang="en-US" sz="2200" dirty="0" smtClean="0"/>
              <a:t>Soil series for the project site and their delineation.</a:t>
            </a:r>
          </a:p>
          <a:p>
            <a:r>
              <a:rPr lang="en-US" sz="2000" dirty="0" smtClean="0">
                <a:solidFill>
                  <a:srgbClr val="FF0000"/>
                </a:solidFill>
              </a:rPr>
              <a:t>Soil series delineations are required for the Plan review and can be found on the NRCS website. The highest level of soil survey required for the project site, such as a level three or level four survey for projects that will be using septic systems, must be delineated on the Plan. The soil series delineation should be shown on the existing site Plan or the initial phase Plan. A chart listing the soils located on the project should be shown on the sheet with their delineation.</a:t>
            </a:r>
            <a:endParaRPr lang="en-US" sz="2000" dirty="0">
              <a:solidFill>
                <a:srgbClr val="FF0000"/>
              </a:solidFill>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4343400"/>
            <a:ext cx="6520400" cy="2297051"/>
          </a:xfrm>
          <a:prstGeom prst="rect">
            <a:avLst/>
          </a:prstGeom>
          <a:ln w="28575">
            <a:solidFill>
              <a:schemeClr val="tx1"/>
            </a:solidFill>
          </a:ln>
        </p:spPr>
      </p:pic>
      <p:sp>
        <p:nvSpPr>
          <p:cNvPr id="5"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52</a:t>
            </a:fld>
            <a:endParaRPr lang="en-US" sz="2800" dirty="0"/>
          </a:p>
        </p:txBody>
      </p:sp>
    </p:spTree>
    <p:extLst>
      <p:ext uri="{BB962C8B-B14F-4D97-AF65-F5344CB8AC3E}">
        <p14:creationId xmlns:p14="http://schemas.microsoft.com/office/powerpoint/2010/main" val="12761532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50</a:t>
            </a:r>
            <a:endParaRPr lang="en-US" dirty="0"/>
          </a:p>
        </p:txBody>
      </p:sp>
      <p:sp>
        <p:nvSpPr>
          <p:cNvPr id="3" name="Content Placeholder 2"/>
          <p:cNvSpPr>
            <a:spLocks noGrp="1"/>
          </p:cNvSpPr>
          <p:nvPr>
            <p:ph sz="quarter" idx="1"/>
          </p:nvPr>
        </p:nvSpPr>
        <p:spPr/>
        <p:txBody>
          <a:bodyPr>
            <a:noAutofit/>
          </a:bodyPr>
          <a:lstStyle/>
          <a:p>
            <a:r>
              <a:rPr lang="en-US" sz="2400" dirty="0" smtClean="0"/>
              <a:t>The limits of disturbance for each phase of construction.</a:t>
            </a:r>
          </a:p>
          <a:p>
            <a:r>
              <a:rPr lang="en-US" sz="2400" dirty="0" smtClean="0">
                <a:solidFill>
                  <a:srgbClr val="FF0000"/>
                </a:solidFill>
              </a:rPr>
              <a:t>The limits of disturbance for the initial phase should delineate only the area required to be disturbed for the installation of perimeter control and initial sediment storage. The intermediate phase should delineate the entire area to be disturbed for that phase, such as grading, drainage, utilities installed, etc. The final phase should delineate any additional areas to be disturbed such as individual lots, etc.</a:t>
            </a:r>
            <a:endParaRPr lang="en-US" sz="2400" dirty="0">
              <a:solidFill>
                <a:srgbClr val="FF0000"/>
              </a:solidFill>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6350" y="4953000"/>
            <a:ext cx="3591352" cy="1577510"/>
          </a:xfrm>
          <a:prstGeom prst="rect">
            <a:avLst/>
          </a:prstGeom>
          <a:ln w="28575">
            <a:solidFill>
              <a:schemeClr val="tx1"/>
            </a:solidFill>
          </a:ln>
        </p:spPr>
      </p:pic>
      <p:sp>
        <p:nvSpPr>
          <p:cNvPr id="5"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53</a:t>
            </a:fld>
            <a:endParaRPr lang="en-US" sz="2800" dirty="0"/>
          </a:p>
        </p:txBody>
      </p:sp>
    </p:spTree>
    <p:extLst>
      <p:ext uri="{BB962C8B-B14F-4D97-AF65-F5344CB8AC3E}">
        <p14:creationId xmlns:p14="http://schemas.microsoft.com/office/powerpoint/2010/main" val="18881683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51</a:t>
            </a:r>
            <a:endParaRPr lang="en-US" dirty="0"/>
          </a:p>
        </p:txBody>
      </p:sp>
      <p:pic>
        <p:nvPicPr>
          <p:cNvPr id="4" name="Picture 2" descr="C:\Users\bruzowicz\Desktop\Files\Presentations\baxter\12612\P100056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329" b="23170"/>
          <a:stretch/>
        </p:blipFill>
        <p:spPr bwMode="auto">
          <a:xfrm>
            <a:off x="5170714" y="4705350"/>
            <a:ext cx="3820886"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54</a:t>
            </a:fld>
            <a:endParaRPr lang="en-US" sz="2800" dirty="0"/>
          </a:p>
        </p:txBody>
      </p:sp>
      <p:sp>
        <p:nvSpPr>
          <p:cNvPr id="3" name="Content Placeholder 2"/>
          <p:cNvSpPr>
            <a:spLocks noGrp="1"/>
          </p:cNvSpPr>
          <p:nvPr>
            <p:ph sz="quarter" idx="1"/>
          </p:nvPr>
        </p:nvSpPr>
        <p:spPr/>
        <p:txBody>
          <a:bodyPr>
            <a:noAutofit/>
          </a:bodyPr>
          <a:lstStyle/>
          <a:p>
            <a:r>
              <a:rPr lang="en-US" sz="1800" dirty="0" smtClean="0"/>
              <a:t>Provide a minimum of 67 cubic yards of sediment storage per acre drained using a temporary sediment basin, retrofitted detention pond, and/or excavated inlet sediment traps for each common drainage location. Sediment storage volume must be in place prior to and during all land disturbance activities until final stabilization of the site has been achieved. A written justification explaining the decision to use equivalent controls when a sediment basin is not provided. A written justification as to why 67 cubic yards of storage is not attainable must also be given. Worksheets from the Manual must be included for structural BMPs and all calculations used by the design professional to obtain the required sediment storage when using equivalent controls. When discharging from sediment basins and impoundments, permittees are required to utilize outlet structures that withdraw water from the surface, unless infeasible. If outlet structures                                                     that withdraw water from the surface are not                                                   feasible, a written justification explaining this                                               decision must be included in the Plan.</a:t>
            </a:r>
          </a:p>
        </p:txBody>
      </p:sp>
    </p:spTree>
    <p:extLst>
      <p:ext uri="{BB962C8B-B14F-4D97-AF65-F5344CB8AC3E}">
        <p14:creationId xmlns:p14="http://schemas.microsoft.com/office/powerpoint/2010/main" val="33762402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51 (Cont.)</a:t>
            </a:r>
            <a:endParaRPr lang="en-US" dirty="0"/>
          </a:p>
        </p:txBody>
      </p:sp>
      <p:sp>
        <p:nvSpPr>
          <p:cNvPr id="3" name="Content Placeholder 2"/>
          <p:cNvSpPr>
            <a:spLocks noGrp="1"/>
          </p:cNvSpPr>
          <p:nvPr>
            <p:ph sz="quarter" idx="1"/>
          </p:nvPr>
        </p:nvSpPr>
        <p:spPr>
          <a:xfrm>
            <a:off x="612648" y="1752600"/>
            <a:ext cx="8153400" cy="4495800"/>
          </a:xfrm>
        </p:spPr>
        <p:txBody>
          <a:bodyPr>
            <a:normAutofit fontScale="55000" lnSpcReduction="20000"/>
          </a:bodyPr>
          <a:lstStyle/>
          <a:p>
            <a:r>
              <a:rPr lang="en-US" sz="3200" dirty="0">
                <a:solidFill>
                  <a:srgbClr val="FF0000"/>
                </a:solidFill>
              </a:rPr>
              <a:t>For each common drainage location, a temporary (or permanent) sediment basin (Sd3, Sd4, </a:t>
            </a:r>
            <a:r>
              <a:rPr lang="en-US" sz="3200" dirty="0" err="1">
                <a:solidFill>
                  <a:srgbClr val="FF0000"/>
                </a:solidFill>
              </a:rPr>
              <a:t>Rt</a:t>
            </a:r>
            <a:r>
              <a:rPr lang="en-US" sz="3200" dirty="0">
                <a:solidFill>
                  <a:srgbClr val="FF0000"/>
                </a:solidFill>
              </a:rPr>
              <a:t>, or excavated Sd2) providing at least 67 cubic yards of storage per acre drained, or equivalent control measures, shall be provided until final stabilization of the site. The 67 cubic yards of storage per acre does not apply to flows from off-site areas and flows from on-site areas that are either undisturbed or have undergone final stabilization where such flows are diverted around both the disturbed area the sediment basin. Sediment basins may not be appropriate for some common drainage locations and a written justification explaining the decision not to use sediment basins must be included in the Plan. Worksheets from the Manual must be completed and shown on the Plan or attached to the Plan for each temporary sediment basin designed for the project. All cross sections and details required per the Manual for Sd3’s must be shown on the ES&amp;PC detail section of the Plan. Completed worksheets from the Manual must be shown on the Plan for each retrofit and excavated inlet sediment trap. When the design professional chooses to use equivalent controls the calculations used to obtain the required 67 cubic yards per acre drained must be included in the Plan. If outlet structures that withdraw water from the surface are not feasible, a written justification explaining this decision must be included in the Plan. </a:t>
            </a:r>
          </a:p>
          <a:p>
            <a:endParaRPr lang="en-US" dirty="0"/>
          </a:p>
        </p:txBody>
      </p:sp>
      <p:sp>
        <p:nvSpPr>
          <p:cNvPr id="4"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55</a:t>
            </a:fld>
            <a:endParaRPr lang="en-US" sz="2800" dirty="0"/>
          </a:p>
        </p:txBody>
      </p:sp>
    </p:spTree>
    <p:extLst>
      <p:ext uri="{BB962C8B-B14F-4D97-AF65-F5344CB8AC3E}">
        <p14:creationId xmlns:p14="http://schemas.microsoft.com/office/powerpoint/2010/main" val="8462659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52</a:t>
            </a:r>
            <a:endParaRPr lang="en-US" dirty="0"/>
          </a:p>
        </p:txBody>
      </p:sp>
      <p:sp>
        <p:nvSpPr>
          <p:cNvPr id="3" name="Content Placeholder 2"/>
          <p:cNvSpPr>
            <a:spLocks noGrp="1"/>
          </p:cNvSpPr>
          <p:nvPr>
            <p:ph sz="quarter" idx="1"/>
          </p:nvPr>
        </p:nvSpPr>
        <p:spPr>
          <a:xfrm>
            <a:off x="609600" y="1589567"/>
            <a:ext cx="4114800" cy="4572000"/>
          </a:xfrm>
        </p:spPr>
        <p:txBody>
          <a:bodyPr>
            <a:noAutofit/>
          </a:bodyPr>
          <a:lstStyle/>
          <a:p>
            <a:r>
              <a:rPr lang="en-US" sz="2000" dirty="0" smtClean="0"/>
              <a:t>Location of Best Management Practices that are consistent with and no less stringent than the Manual for Erosion and Sediment Control in Georgia. Use uniform coding symbols from the Manual, Chapter 6, with legend.</a:t>
            </a:r>
          </a:p>
          <a:p>
            <a:r>
              <a:rPr lang="en-US" sz="1800" dirty="0" smtClean="0">
                <a:solidFill>
                  <a:srgbClr val="FF0000"/>
                </a:solidFill>
              </a:rPr>
              <a:t>BMPs for all phases of the Plan must be consistent with and no less stringent than the Manual and shown using uniform coding symbols from the Manual. The uniform coding symbols legend from the Manual must be included and may be shown on detail sheet or any of the ES&amp;PC Plan sheets.</a:t>
            </a:r>
            <a:endParaRPr lang="en-US" sz="1800" dirty="0">
              <a:solidFill>
                <a:srgbClr val="FF0000"/>
              </a:solidFill>
            </a:endParaRPr>
          </a:p>
        </p:txBody>
      </p:sp>
      <p:pic>
        <p:nvPicPr>
          <p:cNvPr id="6" name="Content Placeholder 5" descr="Screen Clipping"/>
          <p:cNvPicPr>
            <a:picLocks noGrp="1" noChangeAspect="1"/>
          </p:cNvPicPr>
          <p:nvPr>
            <p:ph sz="quarter" idx="2"/>
          </p:nvPr>
        </p:nvPicPr>
        <p:blipFill rotWithShape="1">
          <a:blip r:embed="rId2">
            <a:extLst>
              <a:ext uri="{28A0092B-C50C-407E-A947-70E740481C1C}">
                <a14:useLocalDpi xmlns:a14="http://schemas.microsoft.com/office/drawing/2010/main" val="0"/>
              </a:ext>
            </a:extLst>
          </a:blip>
          <a:srcRect l="3169"/>
          <a:stretch/>
        </p:blipFill>
        <p:spPr>
          <a:xfrm>
            <a:off x="4800600" y="1600200"/>
            <a:ext cx="3918026" cy="5062453"/>
          </a:xfrm>
        </p:spPr>
      </p:pic>
      <p:sp>
        <p:nvSpPr>
          <p:cNvPr id="5"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56</a:t>
            </a:fld>
            <a:endParaRPr lang="en-US" sz="2800" dirty="0"/>
          </a:p>
        </p:txBody>
      </p:sp>
    </p:spTree>
    <p:extLst>
      <p:ext uri="{BB962C8B-B14F-4D97-AF65-F5344CB8AC3E}">
        <p14:creationId xmlns:p14="http://schemas.microsoft.com/office/powerpoint/2010/main" val="21529426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53</a:t>
            </a:r>
            <a:endParaRPr lang="en-US" dirty="0"/>
          </a:p>
        </p:txBody>
      </p:sp>
      <p:sp>
        <p:nvSpPr>
          <p:cNvPr id="4" name="Content Placeholder 3"/>
          <p:cNvSpPr>
            <a:spLocks noGrp="1"/>
          </p:cNvSpPr>
          <p:nvPr>
            <p:ph sz="quarter" idx="2"/>
          </p:nvPr>
        </p:nvSpPr>
        <p:spPr/>
        <p:txBody>
          <a:bodyPr>
            <a:normAutofit fontScale="70000" lnSpcReduction="20000"/>
          </a:bodyPr>
          <a:lstStyle/>
          <a:p>
            <a:r>
              <a:rPr lang="en-US" dirty="0" smtClean="0"/>
              <a:t>Provide detailed drawings for all structural practices. Specifications must, at a minimum, meet the guidelines set forth in the Manual for Erosion and Sediment Control in Georgia.</a:t>
            </a:r>
          </a:p>
          <a:p>
            <a:r>
              <a:rPr lang="en-US" dirty="0" smtClean="0">
                <a:solidFill>
                  <a:srgbClr val="FF0000"/>
                </a:solidFill>
              </a:rPr>
              <a:t>The erosion and sediment control detail sheet must show a detailed drawing for each structural BMP shown on the Plan. All BMPs and details shown must, at a minimum, meet the guidelines given in the Manual. Note that a worksheet is provided in the Manual for most structural BMPs that must be included on the ES&amp;PC Plan or detail sheet.</a:t>
            </a:r>
          </a:p>
          <a:p>
            <a:endParaRPr lang="en-US" dirty="0">
              <a:solidFill>
                <a:srgbClr val="FF0000"/>
              </a:solidFill>
            </a:endParaRPr>
          </a:p>
        </p:txBody>
      </p:sp>
      <p:pic>
        <p:nvPicPr>
          <p:cNvPr id="6" name="Content Placeholder 5"/>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b="31452"/>
          <a:stretch/>
        </p:blipFill>
        <p:spPr>
          <a:xfrm>
            <a:off x="457200" y="2209800"/>
            <a:ext cx="4267512" cy="3733800"/>
          </a:xfrm>
        </p:spPr>
      </p:pic>
      <p:sp>
        <p:nvSpPr>
          <p:cNvPr id="5"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57</a:t>
            </a:fld>
            <a:endParaRPr lang="en-US" sz="2800" dirty="0"/>
          </a:p>
        </p:txBody>
      </p:sp>
    </p:spTree>
    <p:extLst>
      <p:ext uri="{BB962C8B-B14F-4D97-AF65-F5344CB8AC3E}">
        <p14:creationId xmlns:p14="http://schemas.microsoft.com/office/powerpoint/2010/main" val="31205088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54</a:t>
            </a:r>
            <a:endParaRPr lang="en-US" dirty="0"/>
          </a:p>
        </p:txBody>
      </p:sp>
      <p:sp>
        <p:nvSpPr>
          <p:cNvPr id="3" name="Content Placeholder 2"/>
          <p:cNvSpPr>
            <a:spLocks noGrp="1"/>
          </p:cNvSpPr>
          <p:nvPr>
            <p:ph sz="quarter" idx="1"/>
          </p:nvPr>
        </p:nvSpPr>
        <p:spPr>
          <a:xfrm>
            <a:off x="609600" y="1589566"/>
            <a:ext cx="3886200" cy="4963633"/>
          </a:xfrm>
        </p:spPr>
        <p:txBody>
          <a:bodyPr>
            <a:noAutofit/>
          </a:bodyPr>
          <a:lstStyle/>
          <a:p>
            <a:r>
              <a:rPr lang="en-US" sz="2000" dirty="0" smtClean="0"/>
              <a:t>Provide vegetative plan, noting all temporary and permanent vegetative practices. Include species, planting dates, and seeding, fertilizer, lime, and mulching rates. Vegetative plan shall be site specific for appropriate time of year that seeding will take place and for the appropriate geographic region of Georgia.</a:t>
            </a:r>
          </a:p>
          <a:p>
            <a:r>
              <a:rPr lang="en-US" sz="2000" dirty="0" smtClean="0">
                <a:solidFill>
                  <a:srgbClr val="FF0000"/>
                </a:solidFill>
              </a:rPr>
              <a:t>Must be shown on ES&amp;PC Plan, on the ES&amp;PC detail sheet or under ES&amp;PC notes.</a:t>
            </a:r>
            <a:endParaRPr lang="en-US" sz="2000" dirty="0">
              <a:solidFill>
                <a:srgbClr val="FF0000"/>
              </a:solidFill>
            </a:endParaRPr>
          </a:p>
        </p:txBody>
      </p:sp>
      <p:pic>
        <p:nvPicPr>
          <p:cNvPr id="5" name="Content Placeholder 4" descr="Screen Clipping"/>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648200" y="2133600"/>
            <a:ext cx="4185150" cy="3576735"/>
          </a:xfrm>
          <a:ln w="38100">
            <a:solidFill>
              <a:schemeClr val="tx1"/>
            </a:solidFill>
          </a:ln>
        </p:spPr>
      </p:pic>
      <p:sp>
        <p:nvSpPr>
          <p:cNvPr id="6"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58</a:t>
            </a:fld>
            <a:endParaRPr lang="en-US" sz="2800" dirty="0"/>
          </a:p>
        </p:txBody>
      </p:sp>
    </p:spTree>
    <p:extLst>
      <p:ext uri="{BB962C8B-B14F-4D97-AF65-F5344CB8AC3E}">
        <p14:creationId xmlns:p14="http://schemas.microsoft.com/office/powerpoint/2010/main" val="9875356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70000" lnSpcReduction="20000"/>
          </a:bodyPr>
          <a:lstStyle/>
          <a:p>
            <a:r>
              <a:rPr lang="en-US" dirty="0" smtClean="0"/>
              <a:t>GSWCC</a:t>
            </a:r>
          </a:p>
          <a:p>
            <a:r>
              <a:rPr lang="en-US" dirty="0" smtClean="0"/>
              <a:t>Urban Program</a:t>
            </a:r>
          </a:p>
          <a:p>
            <a:r>
              <a:rPr lang="en-US" dirty="0" smtClean="0"/>
              <a:t>4310 Lexington Road</a:t>
            </a:r>
          </a:p>
          <a:p>
            <a:r>
              <a:rPr lang="en-US" dirty="0" smtClean="0"/>
              <a:t>Athens, GA 30605</a:t>
            </a:r>
          </a:p>
          <a:p>
            <a:r>
              <a:rPr lang="en-US" dirty="0" smtClean="0"/>
              <a:t>(706) 552-4474</a:t>
            </a:r>
            <a:endParaRPr lang="en-US" dirty="0"/>
          </a:p>
        </p:txBody>
      </p:sp>
      <p:sp>
        <p:nvSpPr>
          <p:cNvPr id="3" name="Title 2"/>
          <p:cNvSpPr>
            <a:spLocks noGrp="1"/>
          </p:cNvSpPr>
          <p:nvPr>
            <p:ph type="title"/>
          </p:nvPr>
        </p:nvSpPr>
        <p:spPr/>
        <p:txBody>
          <a:bodyPr/>
          <a:lstStyle/>
          <a:p>
            <a:r>
              <a:rPr lang="en-US" dirty="0" smtClean="0"/>
              <a:t>Questions?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5943600"/>
            <a:ext cx="2667000" cy="694389"/>
          </a:xfrm>
          <a:prstGeom prst="rect">
            <a:avLst/>
          </a:prstGeom>
        </p:spPr>
      </p:pic>
    </p:spTree>
    <p:extLst>
      <p:ext uri="{BB962C8B-B14F-4D97-AF65-F5344CB8AC3E}">
        <p14:creationId xmlns:p14="http://schemas.microsoft.com/office/powerpoint/2010/main" val="552631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5</a:t>
            </a:r>
            <a:endParaRPr lang="en-US" dirty="0"/>
          </a:p>
        </p:txBody>
      </p:sp>
      <p:sp>
        <p:nvSpPr>
          <p:cNvPr id="3" name="Content Placeholder 2"/>
          <p:cNvSpPr>
            <a:spLocks noGrp="1"/>
          </p:cNvSpPr>
          <p:nvPr>
            <p:ph sz="quarter" idx="1"/>
          </p:nvPr>
        </p:nvSpPr>
        <p:spPr>
          <a:xfrm>
            <a:off x="612648" y="1600200"/>
            <a:ext cx="8153400" cy="2057400"/>
          </a:xfrm>
        </p:spPr>
        <p:txBody>
          <a:bodyPr>
            <a:normAutofit fontScale="92500"/>
          </a:bodyPr>
          <a:lstStyle/>
          <a:p>
            <a:r>
              <a:rPr lang="en-US" dirty="0" smtClean="0"/>
              <a:t>Provide the name, address, </a:t>
            </a:r>
            <a:r>
              <a:rPr lang="en-US" dirty="0" smtClean="0">
                <a:solidFill>
                  <a:srgbClr val="00B050"/>
                </a:solidFill>
              </a:rPr>
              <a:t>email address</a:t>
            </a:r>
            <a:r>
              <a:rPr lang="en-US" dirty="0" smtClean="0"/>
              <a:t>, and phone number of primary permittee or tertiary permittee.</a:t>
            </a:r>
          </a:p>
          <a:p>
            <a:r>
              <a:rPr lang="en-US" dirty="0" smtClean="0">
                <a:solidFill>
                  <a:srgbClr val="FF0000"/>
                </a:solidFill>
              </a:rPr>
              <a:t>May be shown on cover sheet, ES&amp;PC Plan, or under ES&amp;PC notes.</a:t>
            </a:r>
          </a:p>
          <a:p>
            <a:endParaRPr lang="en-US" dirty="0" smtClean="0"/>
          </a:p>
          <a:p>
            <a:endParaRPr lang="en-US" dirty="0"/>
          </a:p>
        </p:txBody>
      </p:sp>
      <p:grpSp>
        <p:nvGrpSpPr>
          <p:cNvPr id="6" name="Group 5"/>
          <p:cNvGrpSpPr/>
          <p:nvPr/>
        </p:nvGrpSpPr>
        <p:grpSpPr>
          <a:xfrm>
            <a:off x="2514600" y="3881228"/>
            <a:ext cx="4814456" cy="2519571"/>
            <a:chOff x="2957944" y="4114800"/>
            <a:chExt cx="4814456" cy="2360206"/>
          </a:xfrm>
        </p:grpSpPr>
        <p:sp>
          <p:nvSpPr>
            <p:cNvPr id="4" name="Rectangle 3"/>
            <p:cNvSpPr/>
            <p:nvPr/>
          </p:nvSpPr>
          <p:spPr>
            <a:xfrm>
              <a:off x="2957944" y="4114800"/>
              <a:ext cx="4814456" cy="228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96490" y="4228237"/>
              <a:ext cx="4675910" cy="2246769"/>
            </a:xfrm>
            <a:prstGeom prst="rect">
              <a:avLst/>
            </a:prstGeom>
            <a:noFill/>
          </p:spPr>
          <p:txBody>
            <a:bodyPr wrap="square" rtlCol="0">
              <a:spAutoFit/>
            </a:bodyPr>
            <a:lstStyle/>
            <a:p>
              <a:pPr algn="ctr"/>
              <a:r>
                <a:rPr lang="en-US" sz="2000" u="sng" dirty="0" smtClean="0"/>
                <a:t>Primary Permittee/Tertiary Permittee:</a:t>
              </a:r>
            </a:p>
            <a:p>
              <a:endParaRPr lang="en-US" sz="2000" dirty="0" smtClean="0"/>
            </a:p>
            <a:p>
              <a:r>
                <a:rPr lang="en-US" sz="2000" dirty="0" smtClean="0"/>
                <a:t>(Company/Person)</a:t>
              </a:r>
            </a:p>
            <a:p>
              <a:r>
                <a:rPr lang="en-US" sz="2000" dirty="0" smtClean="0"/>
                <a:t>(Address)</a:t>
              </a:r>
            </a:p>
            <a:p>
              <a:r>
                <a:rPr lang="en-US" sz="2000" dirty="0" smtClean="0"/>
                <a:t>(Contact)</a:t>
              </a:r>
            </a:p>
            <a:p>
              <a:r>
                <a:rPr lang="en-US" sz="2000" dirty="0" smtClean="0"/>
                <a:t>(Email Address)</a:t>
              </a:r>
            </a:p>
            <a:p>
              <a:r>
                <a:rPr lang="en-US" sz="2000" dirty="0" smtClean="0"/>
                <a:t>(Phone)</a:t>
              </a:r>
              <a:endParaRPr lang="en-US" sz="2000" dirty="0"/>
            </a:p>
          </p:txBody>
        </p:sp>
      </p:grpSp>
      <p:sp>
        <p:nvSpPr>
          <p:cNvPr id="7"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6</a:t>
            </a:fld>
            <a:endParaRPr lang="en-US" sz="2800" dirty="0"/>
          </a:p>
        </p:txBody>
      </p:sp>
    </p:spTree>
    <p:extLst>
      <p:ext uri="{BB962C8B-B14F-4D97-AF65-F5344CB8AC3E}">
        <p14:creationId xmlns:p14="http://schemas.microsoft.com/office/powerpoint/2010/main" val="4002745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6</a:t>
            </a:r>
            <a:endParaRPr lang="en-US" dirty="0"/>
          </a:p>
        </p:txBody>
      </p:sp>
      <p:sp>
        <p:nvSpPr>
          <p:cNvPr id="3" name="Content Placeholder 2"/>
          <p:cNvSpPr>
            <a:spLocks noGrp="1"/>
          </p:cNvSpPr>
          <p:nvPr>
            <p:ph sz="quarter" idx="1"/>
          </p:nvPr>
        </p:nvSpPr>
        <p:spPr>
          <a:xfrm>
            <a:off x="612648" y="1600200"/>
            <a:ext cx="8153400" cy="2133600"/>
          </a:xfrm>
        </p:spPr>
        <p:txBody>
          <a:bodyPr/>
          <a:lstStyle/>
          <a:p>
            <a:r>
              <a:rPr lang="en-US" dirty="0" smtClean="0"/>
              <a:t>Note total and disturbed acreage of the project or phase under construction.</a:t>
            </a:r>
          </a:p>
          <a:p>
            <a:r>
              <a:rPr lang="en-US" dirty="0" smtClean="0">
                <a:solidFill>
                  <a:srgbClr val="FF0000"/>
                </a:solidFill>
              </a:rPr>
              <a:t>Must be shown on ES&amp;PC Plan or under ES&amp;PC notes.</a:t>
            </a:r>
            <a:endParaRPr lang="en-US" dirty="0">
              <a:solidFill>
                <a:srgbClr val="FF0000"/>
              </a:solidFill>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114800"/>
            <a:ext cx="7196004" cy="1252786"/>
          </a:xfrm>
          <a:prstGeom prst="rect">
            <a:avLst/>
          </a:prstGeom>
          <a:ln>
            <a:solidFill>
              <a:schemeClr val="tx1"/>
            </a:solidFill>
          </a:ln>
        </p:spPr>
      </p:pic>
      <p:sp>
        <p:nvSpPr>
          <p:cNvPr id="6"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7</a:t>
            </a:fld>
            <a:endParaRPr lang="en-US" sz="2800" dirty="0"/>
          </a:p>
        </p:txBody>
      </p:sp>
    </p:spTree>
    <p:extLst>
      <p:ext uri="{BB962C8B-B14F-4D97-AF65-F5344CB8AC3E}">
        <p14:creationId xmlns:p14="http://schemas.microsoft.com/office/powerpoint/2010/main" val="640134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7</a:t>
            </a:r>
            <a:endParaRPr lang="en-US" dirty="0"/>
          </a:p>
        </p:txBody>
      </p:sp>
      <p:sp>
        <p:nvSpPr>
          <p:cNvPr id="3" name="Content Placeholder 2"/>
          <p:cNvSpPr>
            <a:spLocks noGrp="1"/>
          </p:cNvSpPr>
          <p:nvPr>
            <p:ph sz="quarter" idx="1"/>
          </p:nvPr>
        </p:nvSpPr>
        <p:spPr>
          <a:xfrm>
            <a:off x="612648" y="1600200"/>
            <a:ext cx="8153400" cy="2971800"/>
          </a:xfrm>
        </p:spPr>
        <p:txBody>
          <a:bodyPr>
            <a:normAutofit/>
          </a:bodyPr>
          <a:lstStyle/>
          <a:p>
            <a:r>
              <a:rPr lang="en-US" sz="2800" dirty="0" smtClean="0"/>
              <a:t>Provide the GPS location of the Construction Exit for the site. Give the Latitude and Longitude in decimal degrees.</a:t>
            </a:r>
          </a:p>
          <a:p>
            <a:r>
              <a:rPr lang="en-US" sz="2800" dirty="0" smtClean="0">
                <a:solidFill>
                  <a:srgbClr val="FF0000"/>
                </a:solidFill>
              </a:rPr>
              <a:t>GPS location of the Construction </a:t>
            </a:r>
            <a:r>
              <a:rPr lang="en-US" sz="2800" dirty="0">
                <a:solidFill>
                  <a:srgbClr val="FF0000"/>
                </a:solidFill>
              </a:rPr>
              <a:t>E</a:t>
            </a:r>
            <a:r>
              <a:rPr lang="en-US" sz="2800" dirty="0" smtClean="0">
                <a:solidFill>
                  <a:srgbClr val="FF0000"/>
                </a:solidFill>
              </a:rPr>
              <a:t>xit must be shown on </a:t>
            </a:r>
            <a:r>
              <a:rPr lang="en-US" sz="2800" b="1" dirty="0" smtClean="0">
                <a:solidFill>
                  <a:srgbClr val="FF0000"/>
                </a:solidFill>
              </a:rPr>
              <a:t>cover sheet</a:t>
            </a:r>
            <a:r>
              <a:rPr lang="en-US" sz="2800" dirty="0" smtClean="0">
                <a:solidFill>
                  <a:srgbClr val="FF0000"/>
                </a:solidFill>
              </a:rPr>
              <a:t> and may also be shown on ES&amp;PC Plan sheets and ES&amp;PC notes. It must match the NOI.</a:t>
            </a:r>
            <a:endParaRPr lang="en-US" sz="2800"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5638" y="4648200"/>
            <a:ext cx="4429272" cy="1935480"/>
          </a:xfrm>
          <a:prstGeom prst="rect">
            <a:avLst/>
          </a:prstGeom>
          <a:ln>
            <a:solidFill>
              <a:schemeClr val="tx1"/>
            </a:solidFill>
          </a:ln>
        </p:spPr>
      </p:pic>
      <p:sp>
        <p:nvSpPr>
          <p:cNvPr id="5"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8</a:t>
            </a:fld>
            <a:endParaRPr lang="en-US" sz="2800" dirty="0"/>
          </a:p>
        </p:txBody>
      </p:sp>
    </p:spTree>
    <p:extLst>
      <p:ext uri="{BB962C8B-B14F-4D97-AF65-F5344CB8AC3E}">
        <p14:creationId xmlns:p14="http://schemas.microsoft.com/office/powerpoint/2010/main" val="302689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Item #</a:t>
            </a:r>
            <a:r>
              <a:rPr lang="en-US" dirty="0" smtClean="0"/>
              <a:t>8</a:t>
            </a:r>
            <a:endParaRPr lang="en-US" dirty="0"/>
          </a:p>
        </p:txBody>
      </p:sp>
      <p:sp>
        <p:nvSpPr>
          <p:cNvPr id="3" name="Content Placeholder 2"/>
          <p:cNvSpPr>
            <a:spLocks noGrp="1"/>
          </p:cNvSpPr>
          <p:nvPr>
            <p:ph sz="quarter" idx="1"/>
          </p:nvPr>
        </p:nvSpPr>
        <p:spPr>
          <a:xfrm>
            <a:off x="612648" y="1600200"/>
            <a:ext cx="8153400" cy="2743200"/>
          </a:xfrm>
        </p:spPr>
        <p:txBody>
          <a:bodyPr>
            <a:noAutofit/>
          </a:bodyPr>
          <a:lstStyle/>
          <a:p>
            <a:r>
              <a:rPr lang="en-US" sz="2500" dirty="0" smtClean="0"/>
              <a:t>Initial date of the Plan and the dates of any revisions made to the Plan including the entity who requested the revisions.</a:t>
            </a:r>
          </a:p>
          <a:p>
            <a:r>
              <a:rPr lang="en-US" sz="2400" dirty="0" smtClean="0">
                <a:solidFill>
                  <a:srgbClr val="FF0000"/>
                </a:solidFill>
              </a:rPr>
              <a:t>The initial Plan date should be shown on all pages. With each resubmittal the revision date and the entity requesting revisions should be shown on cover sheet and each sheet that has been revised</a:t>
            </a:r>
            <a:r>
              <a:rPr lang="en-US" sz="2800" dirty="0" smtClean="0">
                <a:solidFill>
                  <a:srgbClr val="FF0000"/>
                </a:solidFill>
              </a:rPr>
              <a:t>.</a:t>
            </a:r>
            <a:endParaRPr lang="en-US" sz="2800" dirty="0">
              <a:solidFill>
                <a:srgbClr val="FF0000"/>
              </a:solidFill>
            </a:endParaRPr>
          </a:p>
        </p:txBody>
      </p:sp>
      <p:sp>
        <p:nvSpPr>
          <p:cNvPr id="8" name="Slide Number Placeholder 2"/>
          <p:cNvSpPr txBox="1">
            <a:spLocks/>
          </p:cNvSpPr>
          <p:nvPr/>
        </p:nvSpPr>
        <p:spPr>
          <a:xfrm>
            <a:off x="0" y="1226502"/>
            <a:ext cx="981592" cy="449898"/>
          </a:xfrm>
          <a:prstGeom prst="rect">
            <a:avLst/>
          </a:prstGeom>
          <a:solidFill>
            <a:srgbClr val="FF9933"/>
          </a:solidFill>
        </p:spPr>
        <p:txBody>
          <a:bodyPr vert="horz" anchor="ctr" anchorCtr="0">
            <a:no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46D05-688F-46EF-9CE9-C7A1187CF0E8}" type="slidenum">
              <a:rPr lang="en-US" sz="2800" smtClean="0"/>
              <a:pPr/>
              <a:t>9</a:t>
            </a:fld>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4464025"/>
            <a:ext cx="3661984" cy="8699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3911444"/>
            <a:ext cx="2993636" cy="2595314"/>
          </a:xfrm>
          <a:prstGeom prst="rect">
            <a:avLst/>
          </a:prstGeom>
        </p:spPr>
      </p:pic>
    </p:spTree>
    <p:extLst>
      <p:ext uri="{BB962C8B-B14F-4D97-AF65-F5344CB8AC3E}">
        <p14:creationId xmlns:p14="http://schemas.microsoft.com/office/powerpoint/2010/main" val="16347908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1310</TotalTime>
  <Words>5641</Words>
  <Application>Microsoft Office PowerPoint</Application>
  <PresentationFormat>On-screen Show (4:3)</PresentationFormat>
  <Paragraphs>261</Paragraphs>
  <Slides>59</Slides>
  <Notes>3</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Median</vt:lpstr>
      <vt:lpstr>2018 Checklist Procedures</vt:lpstr>
      <vt:lpstr>Checklist Item #1</vt:lpstr>
      <vt:lpstr>Checklist Item #2</vt:lpstr>
      <vt:lpstr>Checklist Item #3</vt:lpstr>
      <vt:lpstr>Checklist Item #4 </vt:lpstr>
      <vt:lpstr>Checklist Item #5</vt:lpstr>
      <vt:lpstr>Checklist Item #6</vt:lpstr>
      <vt:lpstr>Checklist Item #7</vt:lpstr>
      <vt:lpstr>Checklist Item #8</vt:lpstr>
      <vt:lpstr>Checklist Item #9</vt:lpstr>
      <vt:lpstr>Checklist Item #10</vt:lpstr>
      <vt:lpstr>Checklist Item #11</vt:lpstr>
      <vt:lpstr>Checklist Item #12</vt:lpstr>
      <vt:lpstr>Checklist Item #13</vt:lpstr>
      <vt:lpstr>Checklist Item #14</vt:lpstr>
      <vt:lpstr>Checklist Item #15</vt:lpstr>
      <vt:lpstr>Checklist Item #16</vt:lpstr>
      <vt:lpstr>Checklist Item #17</vt:lpstr>
      <vt:lpstr>Checklist Item #18</vt:lpstr>
      <vt:lpstr>Checklist Item #19</vt:lpstr>
      <vt:lpstr>Checklist Item #20</vt:lpstr>
      <vt:lpstr>Checklist Item #21</vt:lpstr>
      <vt:lpstr>Checklist Item #22</vt:lpstr>
      <vt:lpstr>Checklist Item #23</vt:lpstr>
      <vt:lpstr>Checklist Item #24</vt:lpstr>
      <vt:lpstr>Checklist Item #25</vt:lpstr>
      <vt:lpstr>Checklist Item #26</vt:lpstr>
      <vt:lpstr>Checklist Item #27 (New)</vt:lpstr>
      <vt:lpstr>Checklist Item #28</vt:lpstr>
      <vt:lpstr>Checklist Item #29</vt:lpstr>
      <vt:lpstr>Checklist Item #30</vt:lpstr>
      <vt:lpstr>Checklist Item #31</vt:lpstr>
      <vt:lpstr>PowerPoint Presentation</vt:lpstr>
      <vt:lpstr>Checklist Item #32</vt:lpstr>
      <vt:lpstr>PowerPoint Presentation</vt:lpstr>
      <vt:lpstr>Checklist Item #33</vt:lpstr>
      <vt:lpstr>Checklist Item #34</vt:lpstr>
      <vt:lpstr>Checklist Item #35</vt:lpstr>
      <vt:lpstr>Checklist Item #36</vt:lpstr>
      <vt:lpstr>Checklist Item #37</vt:lpstr>
      <vt:lpstr>Checklist Item #38</vt:lpstr>
      <vt:lpstr>Checklist Item #39</vt:lpstr>
      <vt:lpstr>Checklist Item #40</vt:lpstr>
      <vt:lpstr>Checklist Item #41</vt:lpstr>
      <vt:lpstr>Checklist Item #42</vt:lpstr>
      <vt:lpstr>Checklist Item #43</vt:lpstr>
      <vt:lpstr>Checklist Item #44</vt:lpstr>
      <vt:lpstr>Checklist Item #45</vt:lpstr>
      <vt:lpstr>Checklist Item #46</vt:lpstr>
      <vt:lpstr>Checklist Item #47</vt:lpstr>
      <vt:lpstr>Checklist Item #48</vt:lpstr>
      <vt:lpstr>Checklist Item #49</vt:lpstr>
      <vt:lpstr>Checklist Item #50</vt:lpstr>
      <vt:lpstr>Checklist Item #51</vt:lpstr>
      <vt:lpstr>Checklist Item #51 (Cont.)</vt:lpstr>
      <vt:lpstr>Checklist Item #52</vt:lpstr>
      <vt:lpstr>Checklist Item #53</vt:lpstr>
      <vt:lpstr>Checklist Item #54</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ES&amp;PC Plan Review Checklist</dc:title>
  <dc:creator>Brady Hart;Ben Ruzowicz</dc:creator>
  <cp:lastModifiedBy>Jennifer Howell</cp:lastModifiedBy>
  <cp:revision>169</cp:revision>
  <cp:lastPrinted>2018-07-03T14:06:37Z</cp:lastPrinted>
  <dcterms:created xsi:type="dcterms:W3CDTF">2014-03-19T18:20:33Z</dcterms:created>
  <dcterms:modified xsi:type="dcterms:W3CDTF">2018-07-30T17:58:21Z</dcterms:modified>
</cp:coreProperties>
</file>